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57" r:id="rId3"/>
    <p:sldId id="259" r:id="rId4"/>
    <p:sldId id="273" r:id="rId5"/>
    <p:sldId id="264" r:id="rId6"/>
    <p:sldId id="282" r:id="rId7"/>
    <p:sldId id="287" r:id="rId8"/>
    <p:sldId id="285" r:id="rId9"/>
    <p:sldId id="288" r:id="rId10"/>
    <p:sldId id="284" r:id="rId11"/>
    <p:sldId id="280" r:id="rId12"/>
    <p:sldId id="292" r:id="rId13"/>
    <p:sldId id="295" r:id="rId14"/>
    <p:sldId id="294" r:id="rId15"/>
    <p:sldId id="261"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BA8BC9-BD49-565C-F6AF-AD3F83E59F4B}" name="Camilla Terzaghi" initials="CT" userId="S::Terzaghi@studiofieschi.com::e1c6a1ad-c54f-4c76-88ea-d0bb25dbc3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439"/>
    <a:srgbClr val="FFFFFF"/>
    <a:srgbClr val="B6121B"/>
    <a:srgbClr val="EF7524"/>
    <a:srgbClr val="000000"/>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60" d="100"/>
          <a:sy n="160" d="100"/>
        </p:scale>
        <p:origin x="332" y="104"/>
      </p:cViewPr>
      <p:guideLst/>
    </p:cSldViewPr>
  </p:slideViewPr>
  <p:notesTextViewPr>
    <p:cViewPr>
      <p:scale>
        <a:sx n="1" d="1"/>
        <a:sy n="1" d="1"/>
      </p:scale>
      <p:origin x="0" y="0"/>
    </p:cViewPr>
  </p:notesTextViewPr>
  <p:notesViewPr>
    <p:cSldViewPr snapToGrid="0">
      <p:cViewPr varScale="1">
        <p:scale>
          <a:sx n="53" d="100"/>
          <a:sy n="53" d="100"/>
        </p:scale>
        <p:origin x="29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pieChart>
        <c:varyColors val="1"/>
        <c:ser>
          <c:idx val="0"/>
          <c:order val="0"/>
          <c:tx>
            <c:strRef>
              <c:f>Sheet1!$B$1</c:f>
              <c:strCache>
                <c:ptCount val="1"/>
                <c:pt idx="0">
                  <c:v>Sales</c:v>
                </c:pt>
              </c:strCache>
            </c:strRef>
          </c:tx>
          <c:dPt>
            <c:idx val="0"/>
            <c:bubble3D val="0"/>
            <c:spPr>
              <a:solidFill>
                <a:srgbClr val="00A19A"/>
              </a:solidFill>
              <a:ln w="19050">
                <a:solidFill>
                  <a:schemeClr val="lt1"/>
                </a:solidFill>
              </a:ln>
              <a:effectLst/>
            </c:spPr>
            <c:extLst>
              <c:ext xmlns:c16="http://schemas.microsoft.com/office/drawing/2014/chart" uri="{C3380CC4-5D6E-409C-BE32-E72D297353CC}">
                <c16:uniqueId val="{00000001-9AB1-43CA-B27C-A0A289B43840}"/>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9AB1-43CA-B27C-A0A289B43840}"/>
              </c:ext>
            </c:extLst>
          </c:dPt>
          <c:dPt>
            <c:idx val="2"/>
            <c:bubble3D val="0"/>
            <c:spPr>
              <a:solidFill>
                <a:srgbClr val="4FA9DF"/>
              </a:solidFill>
              <a:ln w="19050">
                <a:solidFill>
                  <a:schemeClr val="lt1"/>
                </a:solidFill>
              </a:ln>
              <a:effectLst/>
            </c:spPr>
            <c:extLst>
              <c:ext xmlns:c16="http://schemas.microsoft.com/office/drawing/2014/chart" uri="{C3380CC4-5D6E-409C-BE32-E72D297353CC}">
                <c16:uniqueId val="{00000005-9AB1-43CA-B27C-A0A289B43840}"/>
              </c:ext>
            </c:extLst>
          </c:dPt>
          <c:dPt>
            <c:idx val="3"/>
            <c:bubble3D val="0"/>
            <c:spPr>
              <a:solidFill>
                <a:srgbClr val="FAAA0F"/>
              </a:solidFill>
              <a:ln w="19050">
                <a:solidFill>
                  <a:schemeClr val="lt1"/>
                </a:solidFill>
              </a:ln>
              <a:effectLst/>
            </c:spPr>
            <c:extLst>
              <c:ext xmlns:c16="http://schemas.microsoft.com/office/drawing/2014/chart" uri="{C3380CC4-5D6E-409C-BE32-E72D297353CC}">
                <c16:uniqueId val="{00000007-9AB1-43CA-B27C-A0A289B43840}"/>
              </c:ext>
            </c:extLst>
          </c:dPt>
          <c:dLbls>
            <c:dLbl>
              <c:idx val="2"/>
              <c:layout>
                <c:manualLayout>
                  <c:x val="0.10976939432720698"/>
                  <c:y val="0.1165222844166933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AB1-43CA-B27C-A0A289B43840}"/>
                </c:ext>
              </c:extLst>
            </c:dLbl>
            <c:dLbl>
              <c:idx val="3"/>
              <c:layout>
                <c:manualLayout>
                  <c:x val="5.6899239759936243E-2"/>
                  <c:y val="0.1365577238925379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B1-43CA-B27C-A0A289B43840}"/>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9AB1-43CA-B27C-A0A289B4384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pieChart>
        <c:varyColors val="1"/>
        <c:ser>
          <c:idx val="0"/>
          <c:order val="0"/>
          <c:tx>
            <c:strRef>
              <c:f>Sheet1!$B$1</c:f>
              <c:strCache>
                <c:ptCount val="1"/>
                <c:pt idx="0">
                  <c:v>Sales</c:v>
                </c:pt>
              </c:strCache>
            </c:strRef>
          </c:tx>
          <c:dPt>
            <c:idx val="0"/>
            <c:bubble3D val="0"/>
            <c:spPr>
              <a:solidFill>
                <a:srgbClr val="821439"/>
              </a:solidFill>
              <a:ln w="19050">
                <a:solidFill>
                  <a:schemeClr val="lt1"/>
                </a:solidFill>
              </a:ln>
              <a:effectLst/>
            </c:spPr>
            <c:extLst>
              <c:ext xmlns:c16="http://schemas.microsoft.com/office/drawing/2014/chart" uri="{C3380CC4-5D6E-409C-BE32-E72D297353CC}">
                <c16:uniqueId val="{00000001-0C71-4FBE-BA60-293FDBCD38BC}"/>
              </c:ext>
            </c:extLst>
          </c:dPt>
          <c:dPt>
            <c:idx val="1"/>
            <c:bubble3D val="0"/>
            <c:spPr>
              <a:solidFill>
                <a:srgbClr val="991742"/>
              </a:solidFill>
              <a:ln w="19050">
                <a:solidFill>
                  <a:schemeClr val="lt1"/>
                </a:solidFill>
              </a:ln>
              <a:effectLst/>
            </c:spPr>
            <c:extLst>
              <c:ext xmlns:c16="http://schemas.microsoft.com/office/drawing/2014/chart" uri="{C3380CC4-5D6E-409C-BE32-E72D297353CC}">
                <c16:uniqueId val="{00000003-0C71-4FBE-BA60-293FDBCD38BC}"/>
              </c:ext>
            </c:extLst>
          </c:dPt>
          <c:dPt>
            <c:idx val="2"/>
            <c:bubble3D val="0"/>
            <c:spPr>
              <a:solidFill>
                <a:srgbClr val="CF1F5A"/>
              </a:solidFill>
              <a:ln w="19050">
                <a:solidFill>
                  <a:schemeClr val="lt1"/>
                </a:solidFill>
              </a:ln>
              <a:effectLst/>
            </c:spPr>
            <c:extLst>
              <c:ext xmlns:c16="http://schemas.microsoft.com/office/drawing/2014/chart" uri="{C3380CC4-5D6E-409C-BE32-E72D297353CC}">
                <c16:uniqueId val="{00000005-0C71-4FBE-BA60-293FDBCD38BC}"/>
              </c:ext>
            </c:extLst>
          </c:dPt>
          <c:dPt>
            <c:idx val="3"/>
            <c:bubble3D val="0"/>
            <c:spPr>
              <a:solidFill>
                <a:srgbClr val="E3457A"/>
              </a:solidFill>
              <a:ln w="19050">
                <a:solidFill>
                  <a:schemeClr val="lt1"/>
                </a:solidFill>
              </a:ln>
              <a:effectLst/>
            </c:spPr>
            <c:extLst>
              <c:ext xmlns:c16="http://schemas.microsoft.com/office/drawing/2014/chart" uri="{C3380CC4-5D6E-409C-BE32-E72D297353CC}">
                <c16:uniqueId val="{00000007-0C71-4FBE-BA60-293FDBCD38B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C71-4FBE-BA60-293FDBCD38B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552411417322829E-2"/>
          <c:y val="0.17695071500057116"/>
          <c:w val="0.91351008858267713"/>
          <c:h val="0.76748654235442038"/>
        </c:manualLayout>
      </c:layout>
      <c:barChart>
        <c:barDir val="col"/>
        <c:grouping val="percentStacked"/>
        <c:varyColors val="0"/>
        <c:ser>
          <c:idx val="0"/>
          <c:order val="0"/>
          <c:tx>
            <c:strRef>
              <c:f>Sheet1!$B$1</c:f>
              <c:strCache>
                <c:ptCount val="1"/>
                <c:pt idx="0">
                  <c:v>Series 1</c:v>
                </c:pt>
              </c:strCache>
            </c:strRef>
          </c:tx>
          <c:spPr>
            <a:solidFill>
              <a:srgbClr val="EF7524"/>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CF5-4BB8-8447-F55EB95374E3}"/>
            </c:ext>
          </c:extLst>
        </c:ser>
        <c:ser>
          <c:idx val="1"/>
          <c:order val="1"/>
          <c:tx>
            <c:strRef>
              <c:f>Sheet1!$C$1</c:f>
              <c:strCache>
                <c:ptCount val="1"/>
                <c:pt idx="0">
                  <c:v>Series 2</c:v>
                </c:pt>
              </c:strCache>
            </c:strRef>
          </c:tx>
          <c:spPr>
            <a:solidFill>
              <a:srgbClr val="99174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CF5-4BB8-8447-F55EB95374E3}"/>
            </c:ext>
          </c:extLst>
        </c:ser>
        <c:ser>
          <c:idx val="2"/>
          <c:order val="2"/>
          <c:tx>
            <c:strRef>
              <c:f>Sheet1!$D$1</c:f>
              <c:strCache>
                <c:ptCount val="1"/>
                <c:pt idx="0">
                  <c:v>Series 3</c:v>
                </c:pt>
              </c:strCache>
            </c:strRef>
          </c:tx>
          <c:spPr>
            <a:solidFill>
              <a:srgbClr val="4FA9DF"/>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CF5-4BB8-8447-F55EB95374E3}"/>
            </c:ext>
          </c:extLst>
        </c:ser>
        <c:dLbls>
          <c:showLegendKey val="0"/>
          <c:showVal val="0"/>
          <c:showCatName val="0"/>
          <c:showSerName val="0"/>
          <c:showPercent val="0"/>
          <c:showBubbleSize val="0"/>
        </c:dLbls>
        <c:gapWidth val="150"/>
        <c:overlap val="100"/>
        <c:axId val="64592672"/>
        <c:axId val="64589144"/>
      </c:barChart>
      <c:catAx>
        <c:axId val="64592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64589144"/>
        <c:crosses val="autoZero"/>
        <c:auto val="1"/>
        <c:lblAlgn val="ctr"/>
        <c:lblOffset val="100"/>
        <c:noMultiLvlLbl val="0"/>
      </c:catAx>
      <c:valAx>
        <c:axId val="64589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645926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title>
    <c:autoTitleDeleted val="0"/>
    <c:plotArea>
      <c:layout/>
      <c:pieChart>
        <c:varyColors val="1"/>
        <c:ser>
          <c:idx val="0"/>
          <c:order val="0"/>
          <c:tx>
            <c:strRef>
              <c:f>Sheet1!$B$1</c:f>
              <c:strCache>
                <c:ptCount val="1"/>
                <c:pt idx="0">
                  <c:v>Sales</c:v>
                </c:pt>
              </c:strCache>
            </c:strRef>
          </c:tx>
          <c:spPr>
            <a:solidFill>
              <a:srgbClr val="EF7524"/>
            </a:solidFill>
          </c:spPr>
          <c:dPt>
            <c:idx val="0"/>
            <c:bubble3D val="0"/>
            <c:spPr>
              <a:solidFill>
                <a:srgbClr val="EF7524"/>
              </a:solidFill>
              <a:ln w="19050">
                <a:solidFill>
                  <a:schemeClr val="lt1"/>
                </a:solidFill>
              </a:ln>
              <a:effectLst/>
            </c:spPr>
            <c:extLst>
              <c:ext xmlns:c16="http://schemas.microsoft.com/office/drawing/2014/chart" uri="{C3380CC4-5D6E-409C-BE32-E72D297353CC}">
                <c16:uniqueId val="{00000001-2955-4C8B-9CEE-9B81D7EA9BBA}"/>
              </c:ext>
            </c:extLst>
          </c:dPt>
          <c:dPt>
            <c:idx val="1"/>
            <c:bubble3D val="0"/>
            <c:spPr>
              <a:solidFill>
                <a:srgbClr val="F08034"/>
              </a:solidFill>
              <a:ln w="19050">
                <a:solidFill>
                  <a:schemeClr val="lt1"/>
                </a:solidFill>
              </a:ln>
              <a:effectLst/>
            </c:spPr>
            <c:extLst>
              <c:ext xmlns:c16="http://schemas.microsoft.com/office/drawing/2014/chart" uri="{C3380CC4-5D6E-409C-BE32-E72D297353CC}">
                <c16:uniqueId val="{00000003-2955-4C8B-9CEE-9B81D7EA9BBA}"/>
              </c:ext>
            </c:extLst>
          </c:dPt>
          <c:dPt>
            <c:idx val="2"/>
            <c:bubble3D val="0"/>
            <c:spPr>
              <a:solidFill>
                <a:srgbClr val="F39657"/>
              </a:solidFill>
              <a:ln w="19050">
                <a:solidFill>
                  <a:schemeClr val="lt1"/>
                </a:solidFill>
              </a:ln>
              <a:effectLst/>
            </c:spPr>
            <c:extLst>
              <c:ext xmlns:c16="http://schemas.microsoft.com/office/drawing/2014/chart" uri="{C3380CC4-5D6E-409C-BE32-E72D297353CC}">
                <c16:uniqueId val="{00000005-2955-4C8B-9CEE-9B81D7EA9BBA}"/>
              </c:ext>
            </c:extLst>
          </c:dPt>
          <c:dPt>
            <c:idx val="3"/>
            <c:bubble3D val="0"/>
            <c:spPr>
              <a:solidFill>
                <a:srgbClr val="F8B182"/>
              </a:solidFill>
              <a:ln w="19050">
                <a:solidFill>
                  <a:schemeClr val="lt1"/>
                </a:solidFill>
              </a:ln>
              <a:effectLst/>
            </c:spPr>
            <c:extLst>
              <c:ext xmlns:c16="http://schemas.microsoft.com/office/drawing/2014/chart" uri="{C3380CC4-5D6E-409C-BE32-E72D297353CC}">
                <c16:uniqueId val="{00000007-2955-4C8B-9CEE-9B81D7EA9BB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955-4C8B-9CEE-9B81D7EA9BB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E0C6DE-6380-4120-B349-7D2458288284}" type="datetimeFigureOut">
              <a:rPr lang="it-IT" smtClean="0"/>
              <a:t>21/04/2023</a:t>
            </a:fld>
            <a:endParaRPr lang="it-I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Tree>
    <p:extLst>
      <p:ext uri="{BB962C8B-B14F-4D97-AF65-F5344CB8AC3E}">
        <p14:creationId xmlns:p14="http://schemas.microsoft.com/office/powerpoint/2010/main" val="267797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B75BB-DAF4-41CD-B4EB-61C042BD82B1}" type="datetimeFigureOut">
              <a:rPr lang="it-IT" smtClean="0"/>
              <a:t>21/04/2023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D1BE5-7405-4F33-9A54-343B6B049485}" type="slidenum">
              <a:rPr lang="it-IT" smtClean="0"/>
              <a:t>‹N›</a:t>
            </a:fld>
            <a:endParaRPr lang="it-IT"/>
          </a:p>
        </p:txBody>
      </p:sp>
    </p:spTree>
    <p:extLst>
      <p:ext uri="{BB962C8B-B14F-4D97-AF65-F5344CB8AC3E}">
        <p14:creationId xmlns:p14="http://schemas.microsoft.com/office/powerpoint/2010/main" val="3068837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chart" Target="../charts/chart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1863" y="3080594"/>
            <a:ext cx="4767618" cy="371600"/>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a:t>Fare </a:t>
            </a:r>
            <a:r>
              <a:rPr lang="en-US" dirty="0" err="1"/>
              <a:t>clic</a:t>
            </a:r>
            <a:r>
              <a:rPr lang="en-US" dirty="0"/>
              <a:t> per </a:t>
            </a:r>
            <a:r>
              <a:rPr lang="en-US" dirty="0" err="1"/>
              <a:t>inserire</a:t>
            </a:r>
            <a:r>
              <a:rPr lang="en-US" dirty="0"/>
              <a:t> </a:t>
            </a:r>
            <a:r>
              <a:rPr lang="en-US" dirty="0" err="1"/>
              <a:t>il</a:t>
            </a:r>
            <a:r>
              <a:rPr lang="en-US" dirty="0"/>
              <a:t> </a:t>
            </a:r>
            <a:r>
              <a:rPr lang="en-US" dirty="0" err="1"/>
              <a:t>titolo</a:t>
            </a:r>
            <a:endParaRPr lang="it-IT"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4909" y="800839"/>
            <a:ext cx="4647963" cy="5001635"/>
          </a:xfrm>
          <a:prstGeom prst="rect">
            <a:avLst/>
          </a:prstGeom>
        </p:spPr>
      </p:pic>
      <p:sp>
        <p:nvSpPr>
          <p:cNvPr id="11" name="Text Placeholder 9"/>
          <p:cNvSpPr>
            <a:spLocks noGrp="1"/>
          </p:cNvSpPr>
          <p:nvPr>
            <p:ph type="body" sz="quarter" idx="11" hasCustomPrompt="1"/>
          </p:nvPr>
        </p:nvSpPr>
        <p:spPr>
          <a:xfrm>
            <a:off x="1141863" y="4641963"/>
            <a:ext cx="4767618" cy="29474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it-IT" dirty="0"/>
              <a:t>Data</a:t>
            </a:r>
          </a:p>
        </p:txBody>
      </p:sp>
      <p:sp>
        <p:nvSpPr>
          <p:cNvPr id="9" name="Segnaposto testo 8"/>
          <p:cNvSpPr>
            <a:spLocks noGrp="1"/>
          </p:cNvSpPr>
          <p:nvPr>
            <p:ph type="body" sz="quarter" idx="12" hasCustomPrompt="1"/>
          </p:nvPr>
        </p:nvSpPr>
        <p:spPr>
          <a:xfrm>
            <a:off x="9686072" y="5384388"/>
            <a:ext cx="1306800" cy="658800"/>
          </a:xfrm>
          <a:prstGeom prst="rect">
            <a:avLst/>
          </a:prstGeom>
        </p:spPr>
        <p:txBody>
          <a:bodyPr/>
          <a:lstStyle>
            <a:lvl1pPr marL="0" indent="0">
              <a:buNone/>
              <a:defRPr sz="1600">
                <a:latin typeface="Arial" panose="020B0604020202020204" pitchFamily="34" charset="0"/>
                <a:cs typeface="Arial" panose="020B0604020202020204" pitchFamily="34" charset="0"/>
              </a:defRPr>
            </a:lvl1pPr>
          </a:lstStyle>
          <a:p>
            <a:pPr lvl="0"/>
            <a:r>
              <a:rPr lang="it-IT" dirty="0"/>
              <a:t>SF-…-P… Rev00</a:t>
            </a:r>
          </a:p>
        </p:txBody>
      </p:sp>
      <p:pic>
        <p:nvPicPr>
          <p:cNvPr id="4" name="Immagin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1863" y="800839"/>
            <a:ext cx="1894346" cy="504000"/>
          </a:xfrm>
          <a:prstGeom prst="rect">
            <a:avLst/>
          </a:prstGeom>
        </p:spPr>
      </p:pic>
      <p:sp>
        <p:nvSpPr>
          <p:cNvPr id="3" name="Subtitle 2">
            <a:extLst>
              <a:ext uri="{FF2B5EF4-FFF2-40B4-BE49-F238E27FC236}">
                <a16:creationId xmlns:a16="http://schemas.microsoft.com/office/drawing/2014/main" id="{6EF64D4F-0161-4109-AF72-CA964159FAA5}"/>
              </a:ext>
            </a:extLst>
          </p:cNvPr>
          <p:cNvSpPr txBox="1">
            <a:spLocks/>
          </p:cNvSpPr>
          <p:nvPr userDrawn="1"/>
        </p:nvSpPr>
        <p:spPr>
          <a:xfrm>
            <a:off x="1141863" y="5384390"/>
            <a:ext cx="3335246" cy="11889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000" dirty="0">
                <a:latin typeface="Arial" panose="020B0604020202020204" pitchFamily="34" charset="0"/>
                <a:cs typeface="Arial" panose="020B0604020202020204" pitchFamily="34" charset="0"/>
              </a:rPr>
              <a:t>Studio Fieschi &amp; soci </a:t>
            </a:r>
            <a:r>
              <a:rPr lang="it-IT" sz="1000" dirty="0" err="1">
                <a:latin typeface="Arial" panose="020B0604020202020204" pitchFamily="34" charset="0"/>
                <a:cs typeface="Arial" panose="020B0604020202020204" pitchFamily="34" charset="0"/>
              </a:rPr>
              <a:t>Srl</a:t>
            </a:r>
            <a:endParaRPr lang="it-IT" sz="1000" dirty="0">
              <a:latin typeface="Arial" panose="020B0604020202020204" pitchFamily="34" charset="0"/>
              <a:cs typeface="Arial" panose="020B0604020202020204" pitchFamily="34" charset="0"/>
            </a:endParaRPr>
          </a:p>
          <a:p>
            <a:pPr algn="l"/>
            <a:r>
              <a:rPr lang="it-IT" sz="1000" dirty="0">
                <a:latin typeface="Arial" panose="020B0604020202020204" pitchFamily="34" charset="0"/>
                <a:cs typeface="Arial" panose="020B0604020202020204" pitchFamily="34" charset="0"/>
              </a:rPr>
              <a:t>C.so Vittorio Emanuele</a:t>
            </a:r>
            <a:r>
              <a:rPr lang="it-IT" sz="1000" baseline="0" dirty="0">
                <a:latin typeface="Arial" panose="020B0604020202020204" pitchFamily="34" charset="0"/>
                <a:cs typeface="Arial" panose="020B0604020202020204" pitchFamily="34" charset="0"/>
              </a:rPr>
              <a:t> II</a:t>
            </a:r>
            <a:r>
              <a:rPr lang="it-IT" sz="1000" dirty="0">
                <a:latin typeface="Arial" panose="020B0604020202020204" pitchFamily="34" charset="0"/>
                <a:cs typeface="Arial" panose="020B0604020202020204" pitchFamily="34" charset="0"/>
              </a:rPr>
              <a:t>, 18 - 10123 Torino, ITALIA</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it-IT" sz="1000" dirty="0">
                <a:latin typeface="Arial" panose="020B0604020202020204" pitchFamily="34" charset="0"/>
                <a:cs typeface="Arial" panose="020B0604020202020204" pitchFamily="34" charset="0"/>
              </a:rPr>
              <a:t>T. +39 011 6599677</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it-IT" sz="1000" kern="1200" dirty="0">
                <a:solidFill>
                  <a:schemeClr val="tx1"/>
                </a:solidFill>
                <a:latin typeface="Arial" panose="020B0604020202020204" pitchFamily="34" charset="0"/>
                <a:ea typeface="+mn-ea"/>
                <a:cs typeface="Arial" panose="020B0604020202020204" pitchFamily="34" charset="0"/>
              </a:rPr>
              <a:t>Santa Croce, 920 - 30135 Venezia, ITALIA</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it-IT" sz="1000" kern="1200" dirty="0">
                <a:solidFill>
                  <a:schemeClr val="tx1"/>
                </a:solidFill>
                <a:latin typeface="Arial" panose="020B0604020202020204" pitchFamily="34" charset="0"/>
                <a:ea typeface="+mn-ea"/>
                <a:cs typeface="Arial" panose="020B0604020202020204" pitchFamily="34" charset="0"/>
              </a:rPr>
              <a:t>T. +39 041 8627563</a:t>
            </a:r>
          </a:p>
        </p:txBody>
      </p:sp>
      <p:sp>
        <p:nvSpPr>
          <p:cNvPr id="5" name="Subtitle 2">
            <a:extLst>
              <a:ext uri="{FF2B5EF4-FFF2-40B4-BE49-F238E27FC236}">
                <a16:creationId xmlns:a16="http://schemas.microsoft.com/office/drawing/2014/main" id="{C6F1FC2E-16DD-4AB6-BACC-706A02B7955A}"/>
              </a:ext>
            </a:extLst>
          </p:cNvPr>
          <p:cNvSpPr txBox="1">
            <a:spLocks/>
          </p:cNvSpPr>
          <p:nvPr userDrawn="1"/>
        </p:nvSpPr>
        <p:spPr>
          <a:xfrm>
            <a:off x="4631671" y="5384388"/>
            <a:ext cx="2699858" cy="10572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000" dirty="0">
                <a:latin typeface="Arial" panose="020B0604020202020204" pitchFamily="34" charset="0"/>
                <a:cs typeface="Arial" panose="020B0604020202020204" pitchFamily="34" charset="0"/>
              </a:rPr>
              <a:t>P.IVA e C.F IT10846600012</a:t>
            </a:r>
          </a:p>
          <a:p>
            <a:pPr algn="l"/>
            <a:r>
              <a:rPr lang="it-IT" sz="1000" dirty="0">
                <a:latin typeface="Arial" panose="020B0604020202020204" pitchFamily="34" charset="0"/>
                <a:cs typeface="Arial" panose="020B0604020202020204" pitchFamily="34" charset="0"/>
              </a:rPr>
              <a:t>info@studiofieschi.it</a:t>
            </a:r>
          </a:p>
          <a:p>
            <a:pPr algn="l"/>
            <a:r>
              <a:rPr lang="it-IT" sz="1000" dirty="0">
                <a:latin typeface="Arial" panose="020B0604020202020204" pitchFamily="34" charset="0"/>
                <a:cs typeface="Arial" panose="020B0604020202020204" pitchFamily="34" charset="0"/>
              </a:rPr>
              <a:t>www.studiofieschi.it</a:t>
            </a:r>
          </a:p>
          <a:p>
            <a:pPr algn="l"/>
            <a:r>
              <a:rPr lang="it-IT" sz="1000" dirty="0">
                <a:latin typeface="Arial" panose="020B0604020202020204" pitchFamily="34" charset="0"/>
                <a:cs typeface="Arial" panose="020B0604020202020204" pitchFamily="34" charset="0"/>
              </a:rPr>
              <a:t>linkedin.com/company/studio-</a:t>
            </a:r>
            <a:r>
              <a:rPr lang="it-IT" sz="1000" dirty="0" err="1">
                <a:latin typeface="Arial" panose="020B0604020202020204" pitchFamily="34" charset="0"/>
                <a:cs typeface="Arial" panose="020B0604020202020204" pitchFamily="34" charset="0"/>
              </a:rPr>
              <a:t>fieschi</a:t>
            </a:r>
            <a:r>
              <a:rPr lang="it-IT" sz="1000" dirty="0">
                <a:latin typeface="Arial" panose="020B0604020202020204" pitchFamily="34" charset="0"/>
                <a:cs typeface="Arial" panose="020B0604020202020204" pitchFamily="34" charset="0"/>
              </a:rPr>
              <a:t>-soci/</a:t>
            </a:r>
          </a:p>
        </p:txBody>
      </p:sp>
    </p:spTree>
    <p:extLst>
      <p:ext uri="{BB962C8B-B14F-4D97-AF65-F5344CB8AC3E}">
        <p14:creationId xmlns:p14="http://schemas.microsoft.com/office/powerpoint/2010/main" val="72192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sti e condizioni contrattuali">
    <p:spTree>
      <p:nvGrpSpPr>
        <p:cNvPr id="1" name=""/>
        <p:cNvGrpSpPr/>
        <p:nvPr/>
      </p:nvGrpSpPr>
      <p:grpSpPr>
        <a:xfrm>
          <a:off x="0" y="0"/>
          <a:ext cx="0" cy="0"/>
          <a:chOff x="0" y="0"/>
          <a:chExt cx="0" cy="0"/>
        </a:xfrm>
      </p:grpSpPr>
      <p:sp>
        <p:nvSpPr>
          <p:cNvPr id="4" name="CasellaDiTesto 6"/>
          <p:cNvSpPr txBox="1"/>
          <p:nvPr userDrawn="1"/>
        </p:nvSpPr>
        <p:spPr>
          <a:xfrm>
            <a:off x="879764" y="1284152"/>
            <a:ext cx="9996053" cy="2361287"/>
          </a:xfrm>
          <a:prstGeom prst="rect">
            <a:avLst/>
          </a:prstGeom>
          <a:noFill/>
        </p:spPr>
        <p:txBody>
          <a:bodyPr wrap="square" rtlCol="0">
            <a:spAutoFit/>
          </a:bodyPr>
          <a:lstStyle/>
          <a:p>
            <a:pPr algn="just">
              <a:lnSpc>
                <a:spcPct val="115000"/>
              </a:lnSpc>
              <a:spcAft>
                <a:spcPts val="600"/>
              </a:spcAft>
            </a:pPr>
            <a:r>
              <a:rPr lang="it-IT" kern="50" spc="10" dirty="0">
                <a:latin typeface="Arial" panose="020B0604020202020204" pitchFamily="34" charset="0"/>
                <a:ea typeface="HG Mincho Light J"/>
                <a:cs typeface="Arial" panose="020B0604020202020204" pitchFamily="34" charset="0"/>
              </a:rPr>
              <a:t>La presente offerta ha validità di180 giorni. </a:t>
            </a:r>
          </a:p>
          <a:p>
            <a:pPr algn="just">
              <a:lnSpc>
                <a:spcPct val="115000"/>
              </a:lnSpc>
              <a:spcAft>
                <a:spcPts val="600"/>
              </a:spcAft>
            </a:pPr>
            <a:r>
              <a:rPr lang="it-IT" kern="50" spc="10" dirty="0">
                <a:latin typeface="Arial" panose="020B0604020202020204" pitchFamily="34" charset="0"/>
                <a:ea typeface="HG Mincho Light J"/>
                <a:cs typeface="Arial" panose="020B0604020202020204" pitchFamily="34" charset="0"/>
              </a:rPr>
              <a:t>Rimango a disposizione per ogni chiarimento.</a:t>
            </a:r>
          </a:p>
          <a:p>
            <a:pPr algn="just">
              <a:lnSpc>
                <a:spcPct val="115000"/>
              </a:lnSpc>
              <a:spcAft>
                <a:spcPts val="600"/>
              </a:spcAft>
            </a:pPr>
            <a:r>
              <a:rPr lang="it-IT" kern="50" spc="10" dirty="0">
                <a:latin typeface="Arial" panose="020B0604020202020204" pitchFamily="34" charset="0"/>
                <a:ea typeface="HG Mincho Light J"/>
                <a:cs typeface="Arial" panose="020B0604020202020204" pitchFamily="34" charset="0"/>
              </a:rPr>
              <a:t>Distinti saluti, </a:t>
            </a:r>
          </a:p>
          <a:p>
            <a:pPr algn="just">
              <a:lnSpc>
                <a:spcPct val="115000"/>
              </a:lnSpc>
              <a:spcAft>
                <a:spcPts val="600"/>
              </a:spcAft>
            </a:pPr>
            <a:endParaRPr lang="it-IT" kern="50" spc="10" dirty="0">
              <a:latin typeface="Arial" panose="020B0604020202020204" pitchFamily="34" charset="0"/>
              <a:ea typeface="HG Mincho Light J"/>
              <a:cs typeface="Arial" panose="020B0604020202020204" pitchFamily="34" charset="0"/>
            </a:endParaRPr>
          </a:p>
          <a:p>
            <a:pPr algn="just">
              <a:lnSpc>
                <a:spcPct val="115000"/>
              </a:lnSpc>
              <a:spcAft>
                <a:spcPts val="600"/>
              </a:spcAft>
            </a:pPr>
            <a:endParaRPr lang="it-IT" kern="50" spc="10" dirty="0">
              <a:latin typeface="Arial" panose="020B0604020202020204" pitchFamily="34" charset="0"/>
              <a:ea typeface="HG Mincho Light J"/>
              <a:cs typeface="Arial" panose="020B0604020202020204" pitchFamily="34" charset="0"/>
            </a:endParaRPr>
          </a:p>
          <a:p>
            <a:pPr marL="358775" indent="0" algn="just">
              <a:lnSpc>
                <a:spcPct val="115000"/>
              </a:lnSpc>
              <a:spcAft>
                <a:spcPts val="600"/>
              </a:spcAft>
            </a:pPr>
            <a:r>
              <a:rPr lang="it-IT" sz="1400" kern="50" spc="10" dirty="0">
                <a:latin typeface="Arial" panose="020B0604020202020204" pitchFamily="34" charset="0"/>
                <a:ea typeface="HG Mincho Light J"/>
                <a:cs typeface="Arial" panose="020B0604020202020204" pitchFamily="34" charset="0"/>
              </a:rPr>
              <a:t>Maurizio Fieschi AD</a:t>
            </a:r>
          </a:p>
        </p:txBody>
      </p:sp>
      <p:pic>
        <p:nvPicPr>
          <p:cNvPr id="5" name="Immagine 14"/>
          <p:cNvPicPr/>
          <p:nvPr userDrawn="1"/>
        </p:nvPicPr>
        <p:blipFill>
          <a:blip r:embed="rId2" cstate="print">
            <a:extLst>
              <a:ext uri="{28A0092B-C50C-407E-A947-70E740481C1C}">
                <a14:useLocalDpi xmlns:a14="http://schemas.microsoft.com/office/drawing/2010/main" val="0"/>
              </a:ext>
            </a:extLst>
          </a:blip>
          <a:stretch>
            <a:fillRect/>
          </a:stretch>
        </p:blipFill>
        <p:spPr>
          <a:xfrm>
            <a:off x="971742" y="2424378"/>
            <a:ext cx="2520000" cy="803043"/>
          </a:xfrm>
          <a:prstGeom prst="rect">
            <a:avLst/>
          </a:prstGeom>
        </p:spPr>
      </p:pic>
      <p:sp>
        <p:nvSpPr>
          <p:cNvPr id="6" name="Rettangolo 6"/>
          <p:cNvSpPr/>
          <p:nvPr userDrawn="1"/>
        </p:nvSpPr>
        <p:spPr>
          <a:xfrm>
            <a:off x="879766" y="3630579"/>
            <a:ext cx="10457101" cy="2616101"/>
          </a:xfrm>
          <a:prstGeom prst="rect">
            <a:avLst/>
          </a:prstGeom>
          <a:ln>
            <a:noFill/>
          </a:ln>
        </p:spPr>
        <p:txBody>
          <a:bodyPr wrap="square">
            <a:spAutoFit/>
          </a:bodyPr>
          <a:lstStyle/>
          <a:p>
            <a:r>
              <a:rPr lang="it-IT" sz="1400" b="1" kern="50" spc="10" dirty="0">
                <a:latin typeface="Arial" panose="020B0604020202020204" pitchFamily="34" charset="0"/>
                <a:ea typeface="HG Mincho Light J"/>
                <a:cs typeface="Arial" panose="020B0604020202020204" pitchFamily="34" charset="0"/>
              </a:rPr>
              <a:t>PARTE RISERVATA AL CLIENTE:</a:t>
            </a:r>
            <a:r>
              <a:rPr lang="it-IT" sz="1400" b="1" kern="50" spc="10" baseline="0" dirty="0">
                <a:latin typeface="Arial" panose="020B0604020202020204" pitchFamily="34" charset="0"/>
                <a:ea typeface="HG Mincho Light J"/>
                <a:cs typeface="Arial" panose="020B0604020202020204" pitchFamily="34" charset="0"/>
              </a:rPr>
              <a:t> </a:t>
            </a:r>
            <a:r>
              <a:rPr lang="it-IT" sz="1400" b="1" kern="50" spc="10" dirty="0">
                <a:latin typeface="Arial" panose="020B0604020202020204" pitchFamily="34" charset="0"/>
                <a:ea typeface="HG Mincho Light J"/>
                <a:cs typeface="Arial" panose="020B0604020202020204" pitchFamily="34" charset="0"/>
              </a:rPr>
              <a:t>ACCETTAZIONE DELL’OFFERTA</a:t>
            </a:r>
          </a:p>
          <a:p>
            <a:endParaRPr lang="it-IT" sz="1400" kern="50" spc="10" dirty="0">
              <a:latin typeface="Arial" panose="020B0604020202020204" pitchFamily="34" charset="0"/>
              <a:ea typeface="HG Mincho Light J"/>
              <a:cs typeface="Arial" panose="020B0604020202020204" pitchFamily="34" charset="0"/>
            </a:endParaRPr>
          </a:p>
          <a:p>
            <a:r>
              <a:rPr lang="it-IT" sz="1400" kern="50" spc="10" dirty="0">
                <a:latin typeface="Arial" panose="020B0604020202020204" pitchFamily="34" charset="0"/>
                <a:ea typeface="HG Mincho Light J"/>
                <a:cs typeface="Arial" panose="020B0604020202020204" pitchFamily="34" charset="0"/>
              </a:rPr>
              <a:t>La sottoscrizione da parte del cliente costituisce accettazione della presente offerta e implica la presa visione dell’informativa ai sensi del GDPR 679/2016, per il consenso al trattamento e alla comunicazione dei propri dati qualificati come personali dal citato regolamento, con specifico riguardo alle categorie particolari di dati personali nei limiti e per le finalità precisati nell’informativa stessa. </a:t>
            </a:r>
          </a:p>
          <a:p>
            <a:endParaRPr lang="it-IT" sz="1400" kern="50" spc="10" dirty="0">
              <a:latin typeface="Arial" panose="020B0604020202020204" pitchFamily="34" charset="0"/>
              <a:ea typeface="HG Mincho Light J"/>
              <a:cs typeface="Arial" panose="020B0604020202020204" pitchFamily="34" charset="0"/>
            </a:endParaRPr>
          </a:p>
          <a:p>
            <a:r>
              <a:rPr lang="it-IT" sz="1400" kern="50" spc="10" dirty="0">
                <a:latin typeface="Arial" panose="020B0604020202020204" pitchFamily="34" charset="0"/>
                <a:ea typeface="HG Mincho Light J"/>
                <a:cs typeface="Arial" panose="020B0604020202020204" pitchFamily="34" charset="0"/>
              </a:rPr>
              <a:t>L’informativa è disponibile al presente indirizzo: www.studiofieschi.it/informativa </a:t>
            </a:r>
            <a:endParaRPr lang="it-IT" sz="1200" kern="50" spc="10" dirty="0">
              <a:latin typeface="Arial" panose="020B0604020202020204" pitchFamily="34" charset="0"/>
              <a:ea typeface="HG Mincho Light J"/>
              <a:cs typeface="Arial" panose="020B0604020202020204" pitchFamily="34" charset="0"/>
            </a:endParaRPr>
          </a:p>
          <a:p>
            <a:r>
              <a:rPr lang="it-IT" sz="1200" kern="50" spc="10" dirty="0">
                <a:latin typeface="Arial" panose="020B0604020202020204" pitchFamily="34" charset="0"/>
                <a:ea typeface="HG Mincho Light J"/>
                <a:cs typeface="Arial" panose="020B0604020202020204" pitchFamily="34" charset="0"/>
              </a:rPr>
              <a:t>   </a:t>
            </a:r>
          </a:p>
          <a:p>
            <a:endParaRPr lang="it-IT" sz="1200" kern="50" spc="10" dirty="0">
              <a:latin typeface="Arial" panose="020B0604020202020204" pitchFamily="34" charset="0"/>
              <a:ea typeface="HG Mincho Light J"/>
              <a:cs typeface="Arial" panose="020B0604020202020204" pitchFamily="34" charset="0"/>
            </a:endParaRPr>
          </a:p>
          <a:p>
            <a:r>
              <a:rPr lang="it-IT" sz="1200" kern="50" spc="10" dirty="0">
                <a:latin typeface="Arial" panose="020B0604020202020204" pitchFamily="34" charset="0"/>
                <a:ea typeface="HG Mincho Light J"/>
                <a:cs typeface="Arial" panose="020B0604020202020204" pitchFamily="34" charset="0"/>
              </a:rPr>
              <a:t>						</a:t>
            </a:r>
          </a:p>
          <a:p>
            <a:endParaRPr lang="it-IT" sz="1600" dirty="0">
              <a:latin typeface="Arial" panose="020B0604020202020204" pitchFamily="34" charset="0"/>
              <a:cs typeface="Arial" panose="020B0604020202020204" pitchFamily="34" charset="0"/>
            </a:endParaRPr>
          </a:p>
        </p:txBody>
      </p:sp>
      <p:cxnSp>
        <p:nvCxnSpPr>
          <p:cNvPr id="7" name="Connettore 1 7"/>
          <p:cNvCxnSpPr/>
          <p:nvPr userDrawn="1"/>
        </p:nvCxnSpPr>
        <p:spPr>
          <a:xfrm flipV="1">
            <a:off x="971742" y="5894301"/>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asellaDiTesto 1"/>
          <p:cNvSpPr txBox="1"/>
          <p:nvPr userDrawn="1"/>
        </p:nvSpPr>
        <p:spPr>
          <a:xfrm>
            <a:off x="971742" y="5311409"/>
            <a:ext cx="1199367" cy="307777"/>
          </a:xfrm>
          <a:prstGeom prst="rect">
            <a:avLst/>
          </a:prstGeom>
          <a:noFill/>
        </p:spPr>
        <p:txBody>
          <a:bodyPr wrap="none" rtlCol="0">
            <a:spAutoFit/>
          </a:bodyPr>
          <a:lstStyle/>
          <a:p>
            <a:r>
              <a:rPr lang="it-IT" sz="1400" dirty="0">
                <a:latin typeface="Arial" panose="020B0604020202020204" pitchFamily="34" charset="0"/>
                <a:cs typeface="Arial" panose="020B0604020202020204" pitchFamily="34" charset="0"/>
              </a:rPr>
              <a:t>Data e luogo</a:t>
            </a:r>
          </a:p>
        </p:txBody>
      </p:sp>
      <p:cxnSp>
        <p:nvCxnSpPr>
          <p:cNvPr id="9" name="Connettore 1 7"/>
          <p:cNvCxnSpPr/>
          <p:nvPr userDrawn="1"/>
        </p:nvCxnSpPr>
        <p:spPr>
          <a:xfrm flipV="1">
            <a:off x="3687239" y="589429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asellaDiTesto 1"/>
          <p:cNvSpPr txBox="1"/>
          <p:nvPr userDrawn="1"/>
        </p:nvSpPr>
        <p:spPr>
          <a:xfrm>
            <a:off x="3687239" y="5311409"/>
            <a:ext cx="1518364" cy="307777"/>
          </a:xfrm>
          <a:prstGeom prst="rect">
            <a:avLst/>
          </a:prstGeom>
          <a:noFill/>
        </p:spPr>
        <p:txBody>
          <a:bodyPr wrap="none" rtlCol="0">
            <a:spAutoFit/>
          </a:bodyPr>
          <a:lstStyle/>
          <a:p>
            <a:r>
              <a:rPr lang="it-IT" sz="1400" dirty="0">
                <a:latin typeface="Arial" panose="020B0604020202020204" pitchFamily="34" charset="0"/>
                <a:cs typeface="Arial" panose="020B0604020202020204" pitchFamily="34" charset="0"/>
              </a:rPr>
              <a:t>Per accettazione</a:t>
            </a:r>
          </a:p>
        </p:txBody>
      </p:sp>
      <p:pic>
        <p:nvPicPr>
          <p:cNvPr id="11" name="Content Placeholder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12"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
        <p:nvSpPr>
          <p:cNvPr id="13"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Costi</a:t>
            </a:r>
            <a:r>
              <a:rPr lang="en-US" dirty="0"/>
              <a:t> e </a:t>
            </a:r>
            <a:r>
              <a:rPr lang="en-US" dirty="0" err="1"/>
              <a:t>condizioni</a:t>
            </a:r>
            <a:r>
              <a:rPr lang="en-US" dirty="0"/>
              <a:t> </a:t>
            </a:r>
            <a:r>
              <a:rPr lang="en-US" dirty="0" err="1"/>
              <a:t>contrattuali</a:t>
            </a:r>
            <a:endParaRPr lang="it-IT" dirty="0"/>
          </a:p>
        </p:txBody>
      </p:sp>
    </p:spTree>
    <p:extLst>
      <p:ext uri="{BB962C8B-B14F-4D97-AF65-F5344CB8AC3E}">
        <p14:creationId xmlns:p14="http://schemas.microsoft.com/office/powerpoint/2010/main" val="177729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ltima pagin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4909" y="800839"/>
            <a:ext cx="4647963" cy="5001635"/>
          </a:xfrm>
          <a:prstGeom prst="rect">
            <a:avLst/>
          </a:prstGeom>
        </p:spPr>
      </p:pic>
      <p:sp>
        <p:nvSpPr>
          <p:cNvPr id="8" name="Title 1"/>
          <p:cNvSpPr txBox="1">
            <a:spLocks/>
          </p:cNvSpPr>
          <p:nvPr userDrawn="1"/>
        </p:nvSpPr>
        <p:spPr>
          <a:xfrm>
            <a:off x="1141863" y="2263068"/>
            <a:ext cx="4591832" cy="47091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EF7524"/>
                </a:solidFill>
                <a:latin typeface="Arial" panose="020B0604020202020204" pitchFamily="34" charset="0"/>
                <a:cs typeface="Arial" panose="020B0604020202020204" pitchFamily="34" charset="0"/>
              </a:rPr>
              <a:t>Per contatti</a:t>
            </a:r>
          </a:p>
        </p:txBody>
      </p:sp>
      <p:pic>
        <p:nvPicPr>
          <p:cNvPr id="15" name="Immagin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1863" y="800839"/>
            <a:ext cx="1894346" cy="504000"/>
          </a:xfrm>
          <a:prstGeom prst="rect">
            <a:avLst/>
          </a:prstGeom>
        </p:spPr>
      </p:pic>
      <p:sp>
        <p:nvSpPr>
          <p:cNvPr id="2" name="Subtitle 2">
            <a:extLst>
              <a:ext uri="{FF2B5EF4-FFF2-40B4-BE49-F238E27FC236}">
                <a16:creationId xmlns:a16="http://schemas.microsoft.com/office/drawing/2014/main" id="{A298C1BC-3986-45EF-BEB5-3D76C2D22065}"/>
              </a:ext>
            </a:extLst>
          </p:cNvPr>
          <p:cNvSpPr txBox="1">
            <a:spLocks/>
          </p:cNvSpPr>
          <p:nvPr userDrawn="1"/>
        </p:nvSpPr>
        <p:spPr>
          <a:xfrm>
            <a:off x="1141863" y="5384390"/>
            <a:ext cx="3335246" cy="118893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000" dirty="0">
                <a:latin typeface="Arial" panose="020B0604020202020204" pitchFamily="34" charset="0"/>
                <a:cs typeface="Arial" panose="020B0604020202020204" pitchFamily="34" charset="0"/>
              </a:rPr>
              <a:t>Studio Fieschi &amp; soci </a:t>
            </a:r>
            <a:r>
              <a:rPr lang="it-IT" sz="1000" dirty="0" err="1">
                <a:latin typeface="Arial" panose="020B0604020202020204" pitchFamily="34" charset="0"/>
                <a:cs typeface="Arial" panose="020B0604020202020204" pitchFamily="34" charset="0"/>
              </a:rPr>
              <a:t>Srl</a:t>
            </a:r>
            <a:endParaRPr lang="it-IT" sz="1000" dirty="0">
              <a:latin typeface="Arial" panose="020B0604020202020204" pitchFamily="34" charset="0"/>
              <a:cs typeface="Arial" panose="020B0604020202020204" pitchFamily="34" charset="0"/>
            </a:endParaRPr>
          </a:p>
          <a:p>
            <a:pPr algn="l"/>
            <a:r>
              <a:rPr lang="it-IT" sz="1000" dirty="0">
                <a:latin typeface="Arial" panose="020B0604020202020204" pitchFamily="34" charset="0"/>
                <a:cs typeface="Arial" panose="020B0604020202020204" pitchFamily="34" charset="0"/>
              </a:rPr>
              <a:t>C.so Vittorio Emanuele</a:t>
            </a:r>
            <a:r>
              <a:rPr lang="it-IT" sz="1000" baseline="0" dirty="0">
                <a:latin typeface="Arial" panose="020B0604020202020204" pitchFamily="34" charset="0"/>
                <a:cs typeface="Arial" panose="020B0604020202020204" pitchFamily="34" charset="0"/>
              </a:rPr>
              <a:t> II</a:t>
            </a:r>
            <a:r>
              <a:rPr lang="it-IT" sz="1000" dirty="0">
                <a:latin typeface="Arial" panose="020B0604020202020204" pitchFamily="34" charset="0"/>
                <a:cs typeface="Arial" panose="020B0604020202020204" pitchFamily="34" charset="0"/>
              </a:rPr>
              <a:t>, 18 - 10123 Torino, ITALIA</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it-IT" sz="1000" dirty="0">
                <a:latin typeface="Arial" panose="020B0604020202020204" pitchFamily="34" charset="0"/>
                <a:cs typeface="Arial" panose="020B0604020202020204" pitchFamily="34" charset="0"/>
              </a:rPr>
              <a:t>T. +39 011 6599677</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it-IT" sz="1000" kern="1200" dirty="0">
                <a:solidFill>
                  <a:schemeClr val="tx1"/>
                </a:solidFill>
                <a:latin typeface="Arial" panose="020B0604020202020204" pitchFamily="34" charset="0"/>
                <a:ea typeface="+mn-ea"/>
                <a:cs typeface="Arial" panose="020B0604020202020204" pitchFamily="34" charset="0"/>
              </a:rPr>
              <a:t>Santa Croce, 920 - 30135 Venezia, ITALIA</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it-IT" sz="1000" kern="1200" dirty="0">
                <a:solidFill>
                  <a:schemeClr val="tx1"/>
                </a:solidFill>
                <a:latin typeface="Arial" panose="020B0604020202020204" pitchFamily="34" charset="0"/>
                <a:ea typeface="+mn-ea"/>
                <a:cs typeface="Arial" panose="020B0604020202020204" pitchFamily="34" charset="0"/>
              </a:rPr>
              <a:t>T. +39 041 8627563</a:t>
            </a:r>
          </a:p>
        </p:txBody>
      </p:sp>
      <p:sp>
        <p:nvSpPr>
          <p:cNvPr id="3" name="Subtitle 2">
            <a:extLst>
              <a:ext uri="{FF2B5EF4-FFF2-40B4-BE49-F238E27FC236}">
                <a16:creationId xmlns:a16="http://schemas.microsoft.com/office/drawing/2014/main" id="{1CE8031B-68CE-4F63-AA3A-561EA8DF3BB4}"/>
              </a:ext>
            </a:extLst>
          </p:cNvPr>
          <p:cNvSpPr txBox="1">
            <a:spLocks/>
          </p:cNvSpPr>
          <p:nvPr userDrawn="1"/>
        </p:nvSpPr>
        <p:spPr>
          <a:xfrm>
            <a:off x="4631671" y="5384388"/>
            <a:ext cx="2757008" cy="10198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sz="1000" dirty="0">
                <a:latin typeface="Arial" panose="020B0604020202020204" pitchFamily="34" charset="0"/>
                <a:cs typeface="Arial" panose="020B0604020202020204" pitchFamily="34" charset="0"/>
              </a:rPr>
              <a:t>P.IVA e C.F IT10846600012</a:t>
            </a:r>
          </a:p>
          <a:p>
            <a:pPr algn="l"/>
            <a:r>
              <a:rPr lang="it-IT" sz="1000" dirty="0">
                <a:latin typeface="Arial" panose="020B0604020202020204" pitchFamily="34" charset="0"/>
                <a:cs typeface="Arial" panose="020B0604020202020204" pitchFamily="34" charset="0"/>
              </a:rPr>
              <a:t>info@studiofieschi.it</a:t>
            </a:r>
          </a:p>
          <a:p>
            <a:pPr algn="l"/>
            <a:r>
              <a:rPr lang="it-IT" sz="1000" dirty="0">
                <a:latin typeface="Arial" panose="020B0604020202020204" pitchFamily="34" charset="0"/>
                <a:cs typeface="Arial" panose="020B0604020202020204" pitchFamily="34" charset="0"/>
              </a:rPr>
              <a:t>www.studiofieschi.it</a:t>
            </a:r>
          </a:p>
          <a:p>
            <a:pPr algn="l"/>
            <a:r>
              <a:rPr lang="it-IT" sz="1000" dirty="0">
                <a:latin typeface="Arial" panose="020B0604020202020204" pitchFamily="34" charset="0"/>
                <a:cs typeface="Arial" panose="020B0604020202020204" pitchFamily="34" charset="0"/>
              </a:rPr>
              <a:t>linkedin.com/company/studio-</a:t>
            </a:r>
            <a:r>
              <a:rPr lang="it-IT" sz="1000" dirty="0" err="1">
                <a:latin typeface="Arial" panose="020B0604020202020204" pitchFamily="34" charset="0"/>
                <a:cs typeface="Arial" panose="020B0604020202020204" pitchFamily="34" charset="0"/>
              </a:rPr>
              <a:t>fieschi</a:t>
            </a:r>
            <a:r>
              <a:rPr lang="it-IT" sz="1000" dirty="0">
                <a:latin typeface="Arial" panose="020B0604020202020204" pitchFamily="34" charset="0"/>
                <a:cs typeface="Arial" panose="020B0604020202020204" pitchFamily="34" charset="0"/>
              </a:rPr>
              <a:t>-soci/</a:t>
            </a:r>
          </a:p>
        </p:txBody>
      </p:sp>
      <p:pic>
        <p:nvPicPr>
          <p:cNvPr id="13" name="Immagine 12" descr="Immagine che contiene testo, clipart&#10;&#10;Descrizione generata automaticamente">
            <a:extLst>
              <a:ext uri="{FF2B5EF4-FFF2-40B4-BE49-F238E27FC236}">
                <a16:creationId xmlns:a16="http://schemas.microsoft.com/office/drawing/2014/main" id="{16A1FBDF-C93F-AA94-E093-3DCA9DF541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15688" y="823098"/>
            <a:ext cx="1869287" cy="376429"/>
          </a:xfrm>
          <a:prstGeom prst="rect">
            <a:avLst/>
          </a:prstGeom>
        </p:spPr>
      </p:pic>
      <p:sp>
        <p:nvSpPr>
          <p:cNvPr id="5" name="Subtitle 2">
            <a:extLst>
              <a:ext uri="{FF2B5EF4-FFF2-40B4-BE49-F238E27FC236}">
                <a16:creationId xmlns:a16="http://schemas.microsoft.com/office/drawing/2014/main" id="{E03C2224-E955-B4FA-2627-5DD0576B4920}"/>
              </a:ext>
            </a:extLst>
          </p:cNvPr>
          <p:cNvSpPr txBox="1">
            <a:spLocks/>
          </p:cNvSpPr>
          <p:nvPr userDrawn="1"/>
        </p:nvSpPr>
        <p:spPr>
          <a:xfrm>
            <a:off x="1118781" y="3192419"/>
            <a:ext cx="2715446" cy="1019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latin typeface="Arial" panose="020B0604020202020204" pitchFamily="34" charset="0"/>
                <a:cs typeface="Arial" panose="020B0604020202020204" pitchFamily="34" charset="0"/>
              </a:rPr>
              <a:t>Alessandra Giomi</a:t>
            </a:r>
          </a:p>
          <a:p>
            <a:pPr marL="0" indent="0">
              <a:buNone/>
            </a:pPr>
            <a:r>
              <a:rPr lang="it-IT" sz="1600" i="1" dirty="0">
                <a:solidFill>
                  <a:schemeClr val="accent1"/>
                </a:solidFill>
                <a:latin typeface="Arial" panose="020B0604020202020204" pitchFamily="34" charset="0"/>
                <a:cs typeface="Arial" panose="020B0604020202020204" pitchFamily="34" charset="0"/>
              </a:rPr>
              <a:t>Project manager</a:t>
            </a:r>
          </a:p>
        </p:txBody>
      </p:sp>
      <p:sp>
        <p:nvSpPr>
          <p:cNvPr id="6" name="Subtitle 2">
            <a:extLst>
              <a:ext uri="{FF2B5EF4-FFF2-40B4-BE49-F238E27FC236}">
                <a16:creationId xmlns:a16="http://schemas.microsoft.com/office/drawing/2014/main" id="{B4DE9427-F907-EF28-90F6-3C1F7C1545B1}"/>
              </a:ext>
            </a:extLst>
          </p:cNvPr>
          <p:cNvSpPr txBox="1">
            <a:spLocks/>
          </p:cNvSpPr>
          <p:nvPr userDrawn="1"/>
        </p:nvSpPr>
        <p:spPr>
          <a:xfrm>
            <a:off x="3413251" y="3247085"/>
            <a:ext cx="2359395" cy="101981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latin typeface="Arial" panose="020B0604020202020204" pitchFamily="34" charset="0"/>
                <a:cs typeface="Arial" panose="020B0604020202020204" pitchFamily="34" charset="0"/>
              </a:rPr>
              <a:t>T. 011 65 99 677</a:t>
            </a:r>
          </a:p>
          <a:p>
            <a:pPr marL="0" indent="0">
              <a:buNone/>
            </a:pPr>
            <a:r>
              <a:rPr lang="it-IT" sz="1800" dirty="0">
                <a:latin typeface="Arial" panose="020B0604020202020204" pitchFamily="34" charset="0"/>
                <a:cs typeface="Arial" panose="020B0604020202020204" pitchFamily="34" charset="0"/>
              </a:rPr>
              <a:t>M. 338 84 57 042</a:t>
            </a:r>
          </a:p>
          <a:p>
            <a:pPr marL="0" indent="0">
              <a:buNone/>
            </a:pPr>
            <a:r>
              <a:rPr lang="it-IT" sz="1800" dirty="0">
                <a:latin typeface="Arial" panose="020B0604020202020204" pitchFamily="34" charset="0"/>
                <a:cs typeface="Arial" panose="020B0604020202020204" pitchFamily="34" charset="0"/>
              </a:rPr>
              <a:t>giomi@studiofieschi.it</a:t>
            </a:r>
          </a:p>
          <a:p>
            <a:pPr marL="0" indent="0">
              <a:buNone/>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30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SF">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9410" y="2484077"/>
            <a:ext cx="3586437" cy="3857355"/>
          </a:xfrm>
          <a:prstGeom prst="rect">
            <a:avLst/>
          </a:prstGeom>
        </p:spPr>
      </p:pic>
      <p:sp>
        <p:nvSpPr>
          <p:cNvPr id="9"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pic>
        <p:nvPicPr>
          <p:cNvPr id="14" name="Picture 5"/>
          <p:cNvPicPr>
            <a:picLocks noChangeAspect="1"/>
          </p:cNvPicPr>
          <p:nvPr userDrawn="1"/>
        </p:nvPicPr>
        <p:blipFill>
          <a:blip r:embed="rId3" cstate="print">
            <a:extLst>
              <a:ext uri="{28A0092B-C50C-407E-A947-70E740481C1C}">
                <a14:useLocalDpi xmlns:a14="http://schemas.microsoft.com/office/drawing/2010/main" val="0"/>
              </a:ext>
            </a:extLst>
          </a:blip>
          <a:srcRect b="12653"/>
          <a:stretch>
            <a:fillRect/>
          </a:stretch>
        </p:blipFill>
        <p:spPr bwMode="auto">
          <a:xfrm>
            <a:off x="5883275" y="1781175"/>
            <a:ext cx="1576388"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p:cNvPicPr>
          <p:nvPr userDrawn="1"/>
        </p:nvPicPr>
        <p:blipFill>
          <a:blip r:embed="rId4" cstate="print">
            <a:extLst>
              <a:ext uri="{28A0092B-C50C-407E-A947-70E740481C1C}">
                <a14:useLocalDpi xmlns:a14="http://schemas.microsoft.com/office/drawing/2010/main" val="0"/>
              </a:ext>
            </a:extLst>
          </a:blip>
          <a:srcRect t="1433"/>
          <a:stretch>
            <a:fillRect/>
          </a:stretch>
        </p:blipFill>
        <p:spPr bwMode="auto">
          <a:xfrm>
            <a:off x="8758238" y="0"/>
            <a:ext cx="2124075"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1863" y="800839"/>
            <a:ext cx="1894346" cy="504000"/>
          </a:xfrm>
          <a:prstGeom prst="rect">
            <a:avLst/>
          </a:prstGeom>
        </p:spPr>
      </p:pic>
    </p:spTree>
    <p:extLst>
      <p:ext uri="{BB962C8B-B14F-4D97-AF65-F5344CB8AC3E}">
        <p14:creationId xmlns:p14="http://schemas.microsoft.com/office/powerpoint/2010/main" val="2939233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graphicFrame>
        <p:nvGraphicFramePr>
          <p:cNvPr id="3" name="Table 2"/>
          <p:cNvGraphicFramePr>
            <a:graphicFrameLocks noGrp="1"/>
          </p:cNvGraphicFramePr>
          <p:nvPr userDrawn="1">
            <p:extLst>
              <p:ext uri="{D42A27DB-BD31-4B8C-83A1-F6EECF244321}">
                <p14:modId xmlns:p14="http://schemas.microsoft.com/office/powerpoint/2010/main" val="4011854702"/>
              </p:ext>
            </p:extLst>
          </p:nvPr>
        </p:nvGraphicFramePr>
        <p:xfrm>
          <a:off x="3657600" y="2091267"/>
          <a:ext cx="7344696" cy="741680"/>
        </p:xfrm>
        <a:graphic>
          <a:graphicData uri="http://schemas.openxmlformats.org/drawingml/2006/table">
            <a:tbl>
              <a:tblPr firstRow="1" bandRow="1">
                <a:tableStyleId>{5C22544A-7EE6-4342-B048-85BDC9FD1C3A}</a:tableStyleId>
              </a:tblPr>
              <a:tblGrid>
                <a:gridCol w="6319228">
                  <a:extLst>
                    <a:ext uri="{9D8B030D-6E8A-4147-A177-3AD203B41FA5}">
                      <a16:colId xmlns:a16="http://schemas.microsoft.com/office/drawing/2014/main" val="1770983488"/>
                    </a:ext>
                  </a:extLst>
                </a:gridCol>
                <a:gridCol w="1025468">
                  <a:extLst>
                    <a:ext uri="{9D8B030D-6E8A-4147-A177-3AD203B41FA5}">
                      <a16:colId xmlns:a16="http://schemas.microsoft.com/office/drawing/2014/main" val="3706653276"/>
                    </a:ext>
                  </a:extLst>
                </a:gridCol>
              </a:tblGrid>
              <a:tr h="370840">
                <a:tc>
                  <a:txBody>
                    <a:bodyPr/>
                    <a:lstStyle/>
                    <a:p>
                      <a:endParaRPr lang="it-IT" dirty="0">
                        <a:solidFill>
                          <a:srgbClr val="FF0000"/>
                        </a:solidFill>
                        <a:latin typeface="Futura Std Light" panose="020B0402020204020303" pitchFamily="34" charset="0"/>
                      </a:endParaRPr>
                    </a:p>
                  </a:txBody>
                  <a:tcPr>
                    <a:solidFill>
                      <a:schemeClr val="bg1">
                        <a:lumMod val="85000"/>
                      </a:schemeClr>
                    </a:solidFill>
                  </a:tcPr>
                </a:tc>
                <a:tc>
                  <a:txBody>
                    <a:bodyPr/>
                    <a:lstStyle/>
                    <a:p>
                      <a:endParaRPr lang="it-IT" dirty="0">
                        <a:solidFill>
                          <a:srgbClr val="FF0000"/>
                        </a:solidFill>
                        <a:latin typeface="Futura Std Light" panose="020B0402020204020303" pitchFamily="34" charset="0"/>
                      </a:endParaRPr>
                    </a:p>
                  </a:txBody>
                  <a:tcPr>
                    <a:solidFill>
                      <a:schemeClr val="accent2"/>
                    </a:solidFill>
                  </a:tcPr>
                </a:tc>
                <a:extLst>
                  <a:ext uri="{0D108BD9-81ED-4DB2-BD59-A6C34878D82A}">
                    <a16:rowId xmlns:a16="http://schemas.microsoft.com/office/drawing/2014/main" val="3262469696"/>
                  </a:ext>
                </a:extLst>
              </a:tr>
              <a:tr h="370840">
                <a:tc>
                  <a:txBody>
                    <a:bodyPr/>
                    <a:lstStyle/>
                    <a:p>
                      <a:endParaRPr lang="it-IT" dirty="0">
                        <a:latin typeface="Futura Std Light" panose="020B0402020204020303" pitchFamily="34" charset="0"/>
                      </a:endParaRPr>
                    </a:p>
                  </a:txBody>
                  <a:tcPr>
                    <a:solidFill>
                      <a:schemeClr val="bg1">
                        <a:lumMod val="95000"/>
                      </a:schemeClr>
                    </a:solidFill>
                  </a:tcPr>
                </a:tc>
                <a:tc>
                  <a:txBody>
                    <a:bodyPr/>
                    <a:lstStyle/>
                    <a:p>
                      <a:endParaRPr lang="it-IT" dirty="0">
                        <a:latin typeface="Futura Std Light" panose="020B0402020204020303" pitchFamily="34" charset="0"/>
                      </a:endParaRPr>
                    </a:p>
                  </a:txBody>
                  <a:tcPr>
                    <a:solidFill>
                      <a:srgbClr val="FAD0B4"/>
                    </a:solidFill>
                  </a:tcPr>
                </a:tc>
                <a:extLst>
                  <a:ext uri="{0D108BD9-81ED-4DB2-BD59-A6C34878D82A}">
                    <a16:rowId xmlns:a16="http://schemas.microsoft.com/office/drawing/2014/main" val="1119548987"/>
                  </a:ext>
                </a:extLst>
              </a:tr>
            </a:tbl>
          </a:graphicData>
        </a:graphic>
      </p:graphicFrame>
      <p:graphicFrame>
        <p:nvGraphicFramePr>
          <p:cNvPr id="4" name="Table 3"/>
          <p:cNvGraphicFramePr>
            <a:graphicFrameLocks noGrp="1"/>
          </p:cNvGraphicFramePr>
          <p:nvPr userDrawn="1">
            <p:extLst>
              <p:ext uri="{D42A27DB-BD31-4B8C-83A1-F6EECF244321}">
                <p14:modId xmlns:p14="http://schemas.microsoft.com/office/powerpoint/2010/main" val="1254381393"/>
              </p:ext>
            </p:extLst>
          </p:nvPr>
        </p:nvGraphicFramePr>
        <p:xfrm>
          <a:off x="3657600" y="3194198"/>
          <a:ext cx="7344696" cy="741680"/>
        </p:xfrm>
        <a:graphic>
          <a:graphicData uri="http://schemas.openxmlformats.org/drawingml/2006/table">
            <a:tbl>
              <a:tblPr firstRow="1" bandRow="1">
                <a:tableStyleId>{5C22544A-7EE6-4342-B048-85BDC9FD1C3A}</a:tableStyleId>
              </a:tblPr>
              <a:tblGrid>
                <a:gridCol w="1224116">
                  <a:extLst>
                    <a:ext uri="{9D8B030D-6E8A-4147-A177-3AD203B41FA5}">
                      <a16:colId xmlns:a16="http://schemas.microsoft.com/office/drawing/2014/main" val="3498663603"/>
                    </a:ext>
                  </a:extLst>
                </a:gridCol>
                <a:gridCol w="1224116">
                  <a:extLst>
                    <a:ext uri="{9D8B030D-6E8A-4147-A177-3AD203B41FA5}">
                      <a16:colId xmlns:a16="http://schemas.microsoft.com/office/drawing/2014/main" val="2409037262"/>
                    </a:ext>
                  </a:extLst>
                </a:gridCol>
                <a:gridCol w="1224116">
                  <a:extLst>
                    <a:ext uri="{9D8B030D-6E8A-4147-A177-3AD203B41FA5}">
                      <a16:colId xmlns:a16="http://schemas.microsoft.com/office/drawing/2014/main" val="3794066707"/>
                    </a:ext>
                  </a:extLst>
                </a:gridCol>
                <a:gridCol w="1224116">
                  <a:extLst>
                    <a:ext uri="{9D8B030D-6E8A-4147-A177-3AD203B41FA5}">
                      <a16:colId xmlns:a16="http://schemas.microsoft.com/office/drawing/2014/main" val="730403861"/>
                    </a:ext>
                  </a:extLst>
                </a:gridCol>
                <a:gridCol w="1224116">
                  <a:extLst>
                    <a:ext uri="{9D8B030D-6E8A-4147-A177-3AD203B41FA5}">
                      <a16:colId xmlns:a16="http://schemas.microsoft.com/office/drawing/2014/main" val="1978317629"/>
                    </a:ext>
                  </a:extLst>
                </a:gridCol>
                <a:gridCol w="1224116">
                  <a:extLst>
                    <a:ext uri="{9D8B030D-6E8A-4147-A177-3AD203B41FA5}">
                      <a16:colId xmlns:a16="http://schemas.microsoft.com/office/drawing/2014/main" val="570255451"/>
                    </a:ext>
                  </a:extLst>
                </a:gridCol>
              </a:tblGrid>
              <a:tr h="370840">
                <a:tc>
                  <a:txBody>
                    <a:bodyPr/>
                    <a:lstStyle/>
                    <a:p>
                      <a:endParaRPr lang="it-IT" dirty="0">
                        <a:latin typeface="Futura Std Light" panose="020B0402020204020303" pitchFamily="34" charset="0"/>
                      </a:endParaRPr>
                    </a:p>
                  </a:txBody>
                  <a:tcPr>
                    <a:solidFill>
                      <a:schemeClr val="bg1">
                        <a:lumMod val="85000"/>
                      </a:schemeClr>
                    </a:solidFill>
                  </a:tcPr>
                </a:tc>
                <a:tc>
                  <a:txBody>
                    <a:bodyPr/>
                    <a:lstStyle/>
                    <a:p>
                      <a:endParaRPr lang="it-IT" dirty="0">
                        <a:latin typeface="Futura Std Light" panose="020B0402020204020303" pitchFamily="34" charset="0"/>
                      </a:endParaRPr>
                    </a:p>
                  </a:txBody>
                  <a:tcPr>
                    <a:solidFill>
                      <a:srgbClr val="ED7D31"/>
                    </a:solidFill>
                  </a:tcPr>
                </a:tc>
                <a:tc>
                  <a:txBody>
                    <a:bodyPr/>
                    <a:lstStyle/>
                    <a:p>
                      <a:endParaRPr lang="it-IT" dirty="0">
                        <a:latin typeface="Futura Std Light" panose="020B0402020204020303" pitchFamily="34" charset="0"/>
                      </a:endParaRPr>
                    </a:p>
                  </a:txBody>
                  <a:tcPr>
                    <a:solidFill>
                      <a:schemeClr val="bg1">
                        <a:lumMod val="85000"/>
                      </a:schemeClr>
                    </a:solidFill>
                  </a:tcPr>
                </a:tc>
                <a:tc>
                  <a:txBody>
                    <a:bodyPr/>
                    <a:lstStyle/>
                    <a:p>
                      <a:endParaRPr lang="it-IT" dirty="0">
                        <a:latin typeface="Futura Std Light" panose="020B0402020204020303" pitchFamily="34" charset="0"/>
                      </a:endParaRPr>
                    </a:p>
                  </a:txBody>
                  <a:tcPr>
                    <a:solidFill>
                      <a:srgbClr val="ED7D31"/>
                    </a:solidFill>
                  </a:tcPr>
                </a:tc>
                <a:tc>
                  <a:txBody>
                    <a:bodyPr/>
                    <a:lstStyle/>
                    <a:p>
                      <a:endParaRPr lang="it-IT" dirty="0">
                        <a:latin typeface="Futura Std Light" panose="020B0402020204020303" pitchFamily="34" charset="0"/>
                      </a:endParaRPr>
                    </a:p>
                  </a:txBody>
                  <a:tcPr>
                    <a:solidFill>
                      <a:schemeClr val="bg1">
                        <a:lumMod val="85000"/>
                      </a:schemeClr>
                    </a:solidFill>
                  </a:tcPr>
                </a:tc>
                <a:tc>
                  <a:txBody>
                    <a:bodyPr/>
                    <a:lstStyle/>
                    <a:p>
                      <a:endParaRPr lang="it-IT" dirty="0">
                        <a:latin typeface="Futura Std Light" panose="020B0402020204020303" pitchFamily="34" charset="0"/>
                      </a:endParaRPr>
                    </a:p>
                  </a:txBody>
                  <a:tcPr>
                    <a:solidFill>
                      <a:srgbClr val="ED7D31"/>
                    </a:solidFill>
                  </a:tcPr>
                </a:tc>
                <a:extLst>
                  <a:ext uri="{0D108BD9-81ED-4DB2-BD59-A6C34878D82A}">
                    <a16:rowId xmlns:a16="http://schemas.microsoft.com/office/drawing/2014/main" val="3847011901"/>
                  </a:ext>
                </a:extLst>
              </a:tr>
              <a:tr h="370840">
                <a:tc>
                  <a:txBody>
                    <a:bodyPr/>
                    <a:lstStyle/>
                    <a:p>
                      <a:endParaRPr lang="it-IT">
                        <a:latin typeface="Futura Std Light" panose="020B0402020204020303" pitchFamily="34" charset="0"/>
                      </a:endParaRPr>
                    </a:p>
                  </a:txBody>
                  <a:tcPr>
                    <a:solidFill>
                      <a:schemeClr val="bg1">
                        <a:lumMod val="95000"/>
                      </a:schemeClr>
                    </a:solidFill>
                  </a:tcPr>
                </a:tc>
                <a:tc>
                  <a:txBody>
                    <a:bodyPr/>
                    <a:lstStyle/>
                    <a:p>
                      <a:endParaRPr lang="it-IT" dirty="0">
                        <a:latin typeface="Futura Std Light" panose="020B0402020204020303" pitchFamily="34" charset="0"/>
                      </a:endParaRPr>
                    </a:p>
                  </a:txBody>
                  <a:tcPr>
                    <a:solidFill>
                      <a:srgbClr val="FAD0B4"/>
                    </a:solidFill>
                  </a:tcPr>
                </a:tc>
                <a:tc>
                  <a:txBody>
                    <a:bodyPr/>
                    <a:lstStyle/>
                    <a:p>
                      <a:endParaRPr lang="it-IT">
                        <a:latin typeface="Futura Std Light" panose="020B0402020204020303" pitchFamily="34" charset="0"/>
                      </a:endParaRPr>
                    </a:p>
                  </a:txBody>
                  <a:tcPr>
                    <a:solidFill>
                      <a:schemeClr val="bg1">
                        <a:lumMod val="95000"/>
                      </a:schemeClr>
                    </a:solidFill>
                  </a:tcPr>
                </a:tc>
                <a:tc>
                  <a:txBody>
                    <a:bodyPr/>
                    <a:lstStyle/>
                    <a:p>
                      <a:endParaRPr lang="it-IT" dirty="0">
                        <a:latin typeface="Futura Std Light" panose="020B0402020204020303" pitchFamily="34" charset="0"/>
                      </a:endParaRPr>
                    </a:p>
                  </a:txBody>
                  <a:tcPr>
                    <a:solidFill>
                      <a:srgbClr val="FAD0B4"/>
                    </a:solidFill>
                  </a:tcPr>
                </a:tc>
                <a:tc>
                  <a:txBody>
                    <a:bodyPr/>
                    <a:lstStyle/>
                    <a:p>
                      <a:endParaRPr lang="it-IT">
                        <a:latin typeface="Futura Std Light" panose="020B0402020204020303" pitchFamily="34" charset="0"/>
                      </a:endParaRPr>
                    </a:p>
                  </a:txBody>
                  <a:tcPr>
                    <a:solidFill>
                      <a:schemeClr val="bg1">
                        <a:lumMod val="95000"/>
                      </a:schemeClr>
                    </a:solidFill>
                  </a:tcPr>
                </a:tc>
                <a:tc>
                  <a:txBody>
                    <a:bodyPr/>
                    <a:lstStyle/>
                    <a:p>
                      <a:endParaRPr lang="it-IT" dirty="0">
                        <a:latin typeface="Futura Std Light" panose="020B0402020204020303" pitchFamily="34" charset="0"/>
                      </a:endParaRPr>
                    </a:p>
                  </a:txBody>
                  <a:tcPr>
                    <a:solidFill>
                      <a:srgbClr val="FAD0B4"/>
                    </a:solidFill>
                  </a:tcPr>
                </a:tc>
                <a:extLst>
                  <a:ext uri="{0D108BD9-81ED-4DB2-BD59-A6C34878D82A}">
                    <a16:rowId xmlns:a16="http://schemas.microsoft.com/office/drawing/2014/main" val="370743517"/>
                  </a:ext>
                </a:extLst>
              </a:tr>
            </a:tbl>
          </a:graphicData>
        </a:graphic>
      </p:graphicFrame>
      <p:graphicFrame>
        <p:nvGraphicFramePr>
          <p:cNvPr id="5" name="Table 4"/>
          <p:cNvGraphicFramePr>
            <a:graphicFrameLocks noGrp="1"/>
          </p:cNvGraphicFramePr>
          <p:nvPr userDrawn="1">
            <p:extLst>
              <p:ext uri="{D42A27DB-BD31-4B8C-83A1-F6EECF244321}">
                <p14:modId xmlns:p14="http://schemas.microsoft.com/office/powerpoint/2010/main" val="223992458"/>
              </p:ext>
            </p:extLst>
          </p:nvPr>
        </p:nvGraphicFramePr>
        <p:xfrm>
          <a:off x="3657601" y="4297129"/>
          <a:ext cx="7344693" cy="741680"/>
        </p:xfrm>
        <a:graphic>
          <a:graphicData uri="http://schemas.openxmlformats.org/drawingml/2006/table">
            <a:tbl>
              <a:tblPr firstRow="1" bandRow="1">
                <a:tableStyleId>{E929F9F4-4A8F-4326-A1B4-22849713DDAB}</a:tableStyleId>
              </a:tblPr>
              <a:tblGrid>
                <a:gridCol w="1254681">
                  <a:extLst>
                    <a:ext uri="{9D8B030D-6E8A-4147-A177-3AD203B41FA5}">
                      <a16:colId xmlns:a16="http://schemas.microsoft.com/office/drawing/2014/main" val="831635224"/>
                    </a:ext>
                  </a:extLst>
                </a:gridCol>
                <a:gridCol w="709999">
                  <a:extLst>
                    <a:ext uri="{9D8B030D-6E8A-4147-A177-3AD203B41FA5}">
                      <a16:colId xmlns:a16="http://schemas.microsoft.com/office/drawing/2014/main" val="1078145864"/>
                    </a:ext>
                  </a:extLst>
                </a:gridCol>
                <a:gridCol w="689116">
                  <a:extLst>
                    <a:ext uri="{9D8B030D-6E8A-4147-A177-3AD203B41FA5}">
                      <a16:colId xmlns:a16="http://schemas.microsoft.com/office/drawing/2014/main" val="2126242656"/>
                    </a:ext>
                  </a:extLst>
                </a:gridCol>
                <a:gridCol w="689117">
                  <a:extLst>
                    <a:ext uri="{9D8B030D-6E8A-4147-A177-3AD203B41FA5}">
                      <a16:colId xmlns:a16="http://schemas.microsoft.com/office/drawing/2014/main" val="2727874045"/>
                    </a:ext>
                  </a:extLst>
                </a:gridCol>
                <a:gridCol w="699558">
                  <a:extLst>
                    <a:ext uri="{9D8B030D-6E8A-4147-A177-3AD203B41FA5}">
                      <a16:colId xmlns:a16="http://schemas.microsoft.com/office/drawing/2014/main" val="2019286348"/>
                    </a:ext>
                  </a:extLst>
                </a:gridCol>
                <a:gridCol w="678676">
                  <a:extLst>
                    <a:ext uri="{9D8B030D-6E8A-4147-A177-3AD203B41FA5}">
                      <a16:colId xmlns:a16="http://schemas.microsoft.com/office/drawing/2014/main" val="1173474049"/>
                    </a:ext>
                  </a:extLst>
                </a:gridCol>
                <a:gridCol w="689117">
                  <a:extLst>
                    <a:ext uri="{9D8B030D-6E8A-4147-A177-3AD203B41FA5}">
                      <a16:colId xmlns:a16="http://schemas.microsoft.com/office/drawing/2014/main" val="989573681"/>
                    </a:ext>
                  </a:extLst>
                </a:gridCol>
                <a:gridCol w="668234">
                  <a:extLst>
                    <a:ext uri="{9D8B030D-6E8A-4147-A177-3AD203B41FA5}">
                      <a16:colId xmlns:a16="http://schemas.microsoft.com/office/drawing/2014/main" val="1056220495"/>
                    </a:ext>
                  </a:extLst>
                </a:gridCol>
                <a:gridCol w="647352">
                  <a:extLst>
                    <a:ext uri="{9D8B030D-6E8A-4147-A177-3AD203B41FA5}">
                      <a16:colId xmlns:a16="http://schemas.microsoft.com/office/drawing/2014/main" val="309600555"/>
                    </a:ext>
                  </a:extLst>
                </a:gridCol>
                <a:gridCol w="618843">
                  <a:extLst>
                    <a:ext uri="{9D8B030D-6E8A-4147-A177-3AD203B41FA5}">
                      <a16:colId xmlns:a16="http://schemas.microsoft.com/office/drawing/2014/main" val="1374123998"/>
                    </a:ext>
                  </a:extLst>
                </a:gridCol>
              </a:tblGrid>
              <a:tr h="370840">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extLst>
                  <a:ext uri="{0D108BD9-81ED-4DB2-BD59-A6C34878D82A}">
                    <a16:rowId xmlns:a16="http://schemas.microsoft.com/office/drawing/2014/main" val="1951230866"/>
                  </a:ext>
                </a:extLst>
              </a:tr>
              <a:tr h="370840">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tc>
                  <a:txBody>
                    <a:bodyPr/>
                    <a:lstStyle/>
                    <a:p>
                      <a:endParaRPr lang="it-IT" dirty="0">
                        <a:latin typeface="Futura Std Light" panose="020B0402020204020303" pitchFamily="34" charset="0"/>
                      </a:endParaRPr>
                    </a:p>
                  </a:txBody>
                  <a:tcPr/>
                </a:tc>
                <a:extLst>
                  <a:ext uri="{0D108BD9-81ED-4DB2-BD59-A6C34878D82A}">
                    <a16:rowId xmlns:a16="http://schemas.microsoft.com/office/drawing/2014/main" val="1947321275"/>
                  </a:ext>
                </a:extLst>
              </a:tr>
            </a:tbl>
          </a:graphicData>
        </a:graphic>
      </p:graphicFrame>
      <p:sp>
        <p:nvSpPr>
          <p:cNvPr id="6" name="Text Placeholder 3"/>
          <p:cNvSpPr txBox="1">
            <a:spLocks/>
          </p:cNvSpPr>
          <p:nvPr userDrawn="1"/>
        </p:nvSpPr>
        <p:spPr>
          <a:xfrm>
            <a:off x="838199" y="2093767"/>
            <a:ext cx="2553930" cy="3139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it-IT" sz="1600" dirty="0">
                <a:latin typeface="Arial" panose="020B0604020202020204" pitchFamily="34" charset="0"/>
                <a:cs typeface="Arial" panose="020B0604020202020204" pitchFamily="34" charset="0"/>
              </a:rPr>
              <a:t>Le tabelle possono essere costruite rispettando le colorazioni alternate per le parti vuote, mentre i colori possono essere modificati utilizzando i colori forniti nel pdf «SF</a:t>
            </a:r>
            <a:r>
              <a:rPr lang="it-IT" sz="1600" baseline="0" dirty="0">
                <a:latin typeface="Arial" panose="020B0604020202020204" pitchFamily="34" charset="0"/>
                <a:cs typeface="Arial" panose="020B0604020202020204" pitchFamily="34" charset="0"/>
              </a:rPr>
              <a:t> – Guida colori</a:t>
            </a:r>
            <a:r>
              <a:rPr lang="it-IT" sz="1600" dirty="0">
                <a:latin typeface="Arial" panose="020B0604020202020204" pitchFamily="34" charset="0"/>
                <a:cs typeface="Arial" panose="020B0604020202020204" pitchFamily="34" charset="0"/>
              </a:rPr>
              <a:t>»</a:t>
            </a:r>
          </a:p>
        </p:txBody>
      </p:sp>
      <p:pic>
        <p:nvPicPr>
          <p:cNvPr id="7"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8"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
        <p:nvSpPr>
          <p:cNvPr id="9"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Titolo</a:t>
            </a:r>
            <a:r>
              <a:rPr lang="en-US" dirty="0"/>
              <a:t> </a:t>
            </a:r>
            <a:r>
              <a:rPr lang="en-US" dirty="0" err="1"/>
              <a:t>Principale</a:t>
            </a:r>
            <a:endParaRPr lang="it-IT" dirty="0"/>
          </a:p>
        </p:txBody>
      </p:sp>
    </p:spTree>
    <p:extLst>
      <p:ext uri="{BB962C8B-B14F-4D97-AF65-F5344CB8AC3E}">
        <p14:creationId xmlns:p14="http://schemas.microsoft.com/office/powerpoint/2010/main" val="246160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ci">
    <p:spTree>
      <p:nvGrpSpPr>
        <p:cNvPr id="1" name=""/>
        <p:cNvGrpSpPr/>
        <p:nvPr/>
      </p:nvGrpSpPr>
      <p:grpSpPr>
        <a:xfrm>
          <a:off x="0" y="0"/>
          <a:ext cx="0" cy="0"/>
          <a:chOff x="0" y="0"/>
          <a:chExt cx="0" cy="0"/>
        </a:xfrm>
      </p:grpSpPr>
      <p:graphicFrame>
        <p:nvGraphicFramePr>
          <p:cNvPr id="3" name="Chart 2"/>
          <p:cNvGraphicFramePr/>
          <p:nvPr userDrawn="1">
            <p:extLst>
              <p:ext uri="{D42A27DB-BD31-4B8C-83A1-F6EECF244321}">
                <p14:modId xmlns:p14="http://schemas.microsoft.com/office/powerpoint/2010/main" val="2589867335"/>
              </p:ext>
            </p:extLst>
          </p:nvPr>
        </p:nvGraphicFramePr>
        <p:xfrm>
          <a:off x="8112448" y="3662499"/>
          <a:ext cx="3473245" cy="2315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userDrawn="1">
            <p:extLst>
              <p:ext uri="{D42A27DB-BD31-4B8C-83A1-F6EECF244321}">
                <p14:modId xmlns:p14="http://schemas.microsoft.com/office/powerpoint/2010/main" val="4271139420"/>
              </p:ext>
            </p:extLst>
          </p:nvPr>
        </p:nvGraphicFramePr>
        <p:xfrm>
          <a:off x="4096638" y="3662500"/>
          <a:ext cx="3473245" cy="2315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userDrawn="1">
            <p:extLst>
              <p:ext uri="{D42A27DB-BD31-4B8C-83A1-F6EECF244321}">
                <p14:modId xmlns:p14="http://schemas.microsoft.com/office/powerpoint/2010/main" val="3962009899"/>
              </p:ext>
            </p:extLst>
          </p:nvPr>
        </p:nvGraphicFramePr>
        <p:xfrm>
          <a:off x="8284717" y="1241025"/>
          <a:ext cx="3128705" cy="2085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userDrawn="1">
            <p:extLst>
              <p:ext uri="{D42A27DB-BD31-4B8C-83A1-F6EECF244321}">
                <p14:modId xmlns:p14="http://schemas.microsoft.com/office/powerpoint/2010/main" val="457223342"/>
              </p:ext>
            </p:extLst>
          </p:nvPr>
        </p:nvGraphicFramePr>
        <p:xfrm>
          <a:off x="4096638" y="1241025"/>
          <a:ext cx="3473245" cy="231549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 Placeholder 3"/>
          <p:cNvSpPr txBox="1">
            <a:spLocks/>
          </p:cNvSpPr>
          <p:nvPr userDrawn="1"/>
        </p:nvSpPr>
        <p:spPr>
          <a:xfrm>
            <a:off x="838579" y="1938292"/>
            <a:ext cx="2553930" cy="3081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it-IT" sz="1600" dirty="0">
                <a:latin typeface="Arial" panose="020B0604020202020204" pitchFamily="34" charset="0"/>
                <a:cs typeface="Arial" panose="020B0604020202020204" pitchFamily="34" charset="0"/>
              </a:rPr>
              <a:t>Per i vari grafici, come per le tabelle, bisogna mantenera la spaziatura tra le zone di colore ma lo stile e i colori possono essere modificati in autonomia utilizzando i colori forniti nel pdf «SF – Guida colori»</a:t>
            </a:r>
          </a:p>
        </p:txBody>
      </p:sp>
      <p:pic>
        <p:nvPicPr>
          <p:cNvPr id="8" name="Content Placeholder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9"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
        <p:nvSpPr>
          <p:cNvPr id="10"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Titolo</a:t>
            </a:r>
            <a:r>
              <a:rPr lang="en-US" dirty="0"/>
              <a:t> </a:t>
            </a:r>
            <a:r>
              <a:rPr lang="en-US" dirty="0" err="1"/>
              <a:t>Principale</a:t>
            </a:r>
            <a:endParaRPr lang="it-IT" dirty="0"/>
          </a:p>
        </p:txBody>
      </p:sp>
    </p:spTree>
    <p:extLst>
      <p:ext uri="{BB962C8B-B14F-4D97-AF65-F5344CB8AC3E}">
        <p14:creationId xmlns:p14="http://schemas.microsoft.com/office/powerpoint/2010/main" val="220185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contenu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1604"/>
            <a:ext cx="4593609" cy="371854"/>
          </a:xfrm>
          <a:prstGeom prst="rect">
            <a:avLst/>
          </a:prstGeom>
        </p:spPr>
        <p:txBody>
          <a:bodyPr/>
          <a:lstStyle>
            <a:lvl1pPr>
              <a:defRPr lang="it-IT" sz="2800" dirty="0">
                <a:latin typeface="Arial" panose="020B0604020202020204" pitchFamily="34" charset="0"/>
                <a:cs typeface="Arial" panose="020B0604020202020204" pitchFamily="34" charset="0"/>
              </a:defRPr>
            </a:lvl1pPr>
          </a:lstStyle>
          <a:p>
            <a:pPr lvl="0"/>
            <a:r>
              <a:rPr lang="en-US" dirty="0" err="1"/>
              <a:t>Indice</a:t>
            </a:r>
            <a:r>
              <a:rPr lang="en-US" dirty="0"/>
              <a:t> </a:t>
            </a:r>
            <a:r>
              <a:rPr lang="en-US" dirty="0" err="1"/>
              <a:t>dei</a:t>
            </a:r>
            <a:r>
              <a:rPr lang="en-US" dirty="0"/>
              <a:t> </a:t>
            </a:r>
            <a:r>
              <a:rPr lang="en-US" dirty="0" err="1"/>
              <a:t>contenuti</a:t>
            </a:r>
            <a:endParaRPr lang="it-IT" dirty="0"/>
          </a:p>
        </p:txBody>
      </p:sp>
      <p:sp>
        <p:nvSpPr>
          <p:cNvPr id="5" name="Text Placeholder 4"/>
          <p:cNvSpPr>
            <a:spLocks noGrp="1"/>
          </p:cNvSpPr>
          <p:nvPr>
            <p:ph type="body" sz="quarter" idx="10"/>
          </p:nvPr>
        </p:nvSpPr>
        <p:spPr>
          <a:xfrm>
            <a:off x="838200" y="2729267"/>
            <a:ext cx="4593609" cy="3030088"/>
          </a:xfrm>
          <a:prstGeom prst="rect">
            <a:avLst/>
          </a:prstGeom>
        </p:spPr>
        <p:txBody>
          <a:bodyPr/>
          <a:lstStyle>
            <a:lvl1pPr>
              <a:defRPr sz="1800" baseline="0">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a:latin typeface="Arial" panose="020B060402020202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cs typeface="Arial" panose="020B0604020202020204" pitchFamily="34" charset="0"/>
              </a:defRPr>
            </a:lvl3pPr>
            <a:lvl4pPr marL="1371600" indent="0">
              <a:buNone/>
              <a:defRPr/>
            </a:lvl4pPr>
            <a:lvl5pPr marL="1828800" indent="0">
              <a:buNone/>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2590" t="1830" r="3725" b="1540"/>
          <a:stretch/>
        </p:blipFill>
        <p:spPr>
          <a:xfrm>
            <a:off x="6096000" y="0"/>
            <a:ext cx="6123710" cy="6858000"/>
          </a:xfrm>
          <a:prstGeom prst="rect">
            <a:avLst/>
          </a:prstGeom>
        </p:spPr>
      </p:pic>
      <p:cxnSp>
        <p:nvCxnSpPr>
          <p:cNvPr id="7" name="Straight Connector 6"/>
          <p:cNvCxnSpPr/>
          <p:nvPr userDrawn="1"/>
        </p:nvCxnSpPr>
        <p:spPr>
          <a:xfrm>
            <a:off x="6096000" y="0"/>
            <a:ext cx="0" cy="6858000"/>
          </a:xfrm>
          <a:prstGeom prst="line">
            <a:avLst/>
          </a:prstGeom>
          <a:ln>
            <a:solidFill>
              <a:srgbClr val="EF7524"/>
            </a:solidFill>
          </a:ln>
        </p:spPr>
        <p:style>
          <a:lnRef idx="1">
            <a:schemeClr val="accent1"/>
          </a:lnRef>
          <a:fillRef idx="0">
            <a:schemeClr val="accent1"/>
          </a:fillRef>
          <a:effectRef idx="0">
            <a:schemeClr val="accent1"/>
          </a:effectRef>
          <a:fontRef idx="minor">
            <a:schemeClr val="tx1"/>
          </a:fontRef>
        </p:style>
      </p:cxnSp>
      <p:sp>
        <p:nvSpPr>
          <p:cNvPr id="8"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pic>
        <p:nvPicPr>
          <p:cNvPr id="9" name="Content Placeholder 8">
            <a:extLst>
              <a:ext uri="{FF2B5EF4-FFF2-40B4-BE49-F238E27FC236}">
                <a16:creationId xmlns:a16="http://schemas.microsoft.com/office/drawing/2014/main" id="{B522F4BC-30AC-B92C-9102-7BBDA4B03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Tree>
    <p:extLst>
      <p:ext uri="{BB962C8B-B14F-4D97-AF65-F5344CB8AC3E}">
        <p14:creationId xmlns:p14="http://schemas.microsoft.com/office/powerpoint/2010/main" val="335625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base">
    <p:spTree>
      <p:nvGrpSpPr>
        <p:cNvPr id="1" name=""/>
        <p:cNvGrpSpPr/>
        <p:nvPr/>
      </p:nvGrpSpPr>
      <p:grpSpPr>
        <a:xfrm>
          <a:off x="0" y="0"/>
          <a:ext cx="0" cy="0"/>
          <a:chOff x="0" y="0"/>
          <a:chExt cx="0" cy="0"/>
        </a:xfrm>
      </p:grpSpPr>
      <p:pic>
        <p:nvPicPr>
          <p:cNvPr id="5"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6"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Titolo</a:t>
            </a:r>
            <a:r>
              <a:rPr lang="en-US" dirty="0"/>
              <a:t> </a:t>
            </a:r>
            <a:r>
              <a:rPr lang="en-US" dirty="0" err="1"/>
              <a:t>Principale</a:t>
            </a:r>
            <a:endParaRPr lang="it-IT" dirty="0"/>
          </a:p>
        </p:txBody>
      </p:sp>
      <p:sp>
        <p:nvSpPr>
          <p:cNvPr id="10" name="Text Placeholder 9"/>
          <p:cNvSpPr>
            <a:spLocks noGrp="1"/>
          </p:cNvSpPr>
          <p:nvPr>
            <p:ph type="body" sz="quarter" idx="10" hasCustomPrompt="1"/>
          </p:nvPr>
        </p:nvSpPr>
        <p:spPr>
          <a:xfrm>
            <a:off x="838199" y="1093925"/>
            <a:ext cx="10491717" cy="29474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it-IT" dirty="0"/>
              <a:t>Sottotitolo</a:t>
            </a:r>
          </a:p>
        </p:txBody>
      </p:sp>
      <p:sp>
        <p:nvSpPr>
          <p:cNvPr id="9" name="Text Placeholder 8"/>
          <p:cNvSpPr>
            <a:spLocks noGrp="1"/>
          </p:cNvSpPr>
          <p:nvPr>
            <p:ph type="body" sz="quarter" idx="11"/>
          </p:nvPr>
        </p:nvSpPr>
        <p:spPr>
          <a:xfrm>
            <a:off x="838199" y="1624013"/>
            <a:ext cx="10491717" cy="4067103"/>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pic>
        <p:nvPicPr>
          <p:cNvPr id="8" name="Content Placeholder 8">
            <a:extLst>
              <a:ext uri="{FF2B5EF4-FFF2-40B4-BE49-F238E27FC236}">
                <a16:creationId xmlns:a16="http://schemas.microsoft.com/office/drawing/2014/main" id="{A1260E6B-4991-6605-380A-AD9CFA156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Tree>
    <p:extLst>
      <p:ext uri="{BB962C8B-B14F-4D97-AF65-F5344CB8AC3E}">
        <p14:creationId xmlns:p14="http://schemas.microsoft.com/office/powerpoint/2010/main" val="66709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ttività">
    <p:bg>
      <p:bgRef idx="1001">
        <a:schemeClr val="bg1"/>
      </p:bgRef>
    </p:bg>
    <p:spTree>
      <p:nvGrpSpPr>
        <p:cNvPr id="1" name=""/>
        <p:cNvGrpSpPr/>
        <p:nvPr/>
      </p:nvGrpSpPr>
      <p:grpSpPr>
        <a:xfrm>
          <a:off x="0" y="0"/>
          <a:ext cx="0" cy="0"/>
          <a:chOff x="0" y="0"/>
          <a:chExt cx="0" cy="0"/>
        </a:xfrm>
      </p:grpSpPr>
      <p:pic>
        <p:nvPicPr>
          <p:cNvPr id="7"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17" name="Text Placeholder 16"/>
          <p:cNvSpPr>
            <a:spLocks noGrp="1"/>
          </p:cNvSpPr>
          <p:nvPr>
            <p:ph type="body" sz="quarter" idx="10"/>
          </p:nvPr>
        </p:nvSpPr>
        <p:spPr>
          <a:xfrm>
            <a:off x="838579" y="2402006"/>
            <a:ext cx="4934424" cy="3508257"/>
          </a:xfrm>
          <a:prstGeom prst="rect">
            <a:avLst/>
          </a:prstGeom>
        </p:spPr>
        <p:txBody>
          <a:bodyPr/>
          <a:lstStyle>
            <a:lvl1pPr marL="342900" marR="0" indent="-342900" algn="l" defTabSz="914400" rtl="0" eaLnBrk="1" fontAlgn="auto" latinLnBrk="0" hangingPunct="1">
              <a:lnSpc>
                <a:spcPct val="90000"/>
              </a:lnSpc>
              <a:spcBef>
                <a:spcPts val="1000"/>
              </a:spcBef>
              <a:spcAft>
                <a:spcPts val="1200"/>
              </a:spcAft>
              <a:buClrTx/>
              <a:buSzTx/>
              <a:buFont typeface="+mj-lt"/>
              <a:buAutoNum type="arabicPeriod"/>
              <a:tabLst/>
              <a:defRPr sz="1800" b="0">
                <a:solidFill>
                  <a:schemeClr val="tx1"/>
                </a:solidFill>
                <a:latin typeface="Arial" panose="020B0604020202020204" pitchFamily="34" charset="0"/>
                <a:cs typeface="Arial" panose="020B0604020202020204" pitchFamily="34" charset="0"/>
              </a:defRPr>
            </a:lvl1pPr>
          </a:lstStyle>
          <a:p>
            <a:pPr lvl="0"/>
            <a:r>
              <a:rPr lang="it-IT"/>
              <a:t>Fare clic per modificare gli stili del testo dello schema</a:t>
            </a:r>
          </a:p>
        </p:txBody>
      </p:sp>
      <p:sp>
        <p:nvSpPr>
          <p:cNvPr id="20" name="Text Placeholder 16"/>
          <p:cNvSpPr>
            <a:spLocks noGrp="1"/>
          </p:cNvSpPr>
          <p:nvPr>
            <p:ph type="body" sz="quarter" idx="11"/>
          </p:nvPr>
        </p:nvSpPr>
        <p:spPr>
          <a:xfrm>
            <a:off x="6395493" y="2402005"/>
            <a:ext cx="4934424" cy="3508257"/>
          </a:xfrm>
          <a:prstGeom prst="rect">
            <a:avLst/>
          </a:prstGeom>
        </p:spPr>
        <p:txBody>
          <a:bodyPr/>
          <a:lstStyle>
            <a:lvl1pPr marL="342900" indent="-342900">
              <a:spcAft>
                <a:spcPts val="1200"/>
              </a:spcAft>
              <a:buFont typeface="+mj-lt"/>
              <a:buAutoNum type="arabicPeriod"/>
              <a:defRPr sz="1800" b="0">
                <a:solidFill>
                  <a:schemeClr val="tx1"/>
                </a:solidFill>
                <a:latin typeface="Arial" panose="020B0604020202020204" pitchFamily="34" charset="0"/>
                <a:cs typeface="Arial" panose="020B0604020202020204" pitchFamily="34" charset="0"/>
              </a:defRPr>
            </a:lvl1pPr>
          </a:lstStyle>
          <a:p>
            <a:pPr lvl="0"/>
            <a:r>
              <a:rPr lang="it-IT"/>
              <a:t>Fare clic per modificare gli stili del testo dello schema</a:t>
            </a:r>
          </a:p>
        </p:txBody>
      </p:sp>
      <p:sp>
        <p:nvSpPr>
          <p:cNvPr id="21"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Titolo</a:t>
            </a:r>
            <a:r>
              <a:rPr lang="en-US" dirty="0"/>
              <a:t> </a:t>
            </a:r>
            <a:r>
              <a:rPr lang="en-US" dirty="0" err="1"/>
              <a:t>Principale</a:t>
            </a:r>
            <a:endParaRPr lang="it-IT" dirty="0"/>
          </a:p>
        </p:txBody>
      </p:sp>
      <p:sp>
        <p:nvSpPr>
          <p:cNvPr id="3" name="Text Placeholder 2"/>
          <p:cNvSpPr>
            <a:spLocks noGrp="1"/>
          </p:cNvSpPr>
          <p:nvPr>
            <p:ph type="body" sz="quarter" idx="12" hasCustomPrompt="1"/>
          </p:nvPr>
        </p:nvSpPr>
        <p:spPr>
          <a:xfrm>
            <a:off x="838579" y="1787526"/>
            <a:ext cx="4934425" cy="327878"/>
          </a:xfrm>
          <a:prstGeom prst="rect">
            <a:avLst/>
          </a:prstGeom>
        </p:spPr>
        <p:txBody>
          <a:bodyPr/>
          <a:lstStyle>
            <a:lvl1pPr marL="0" indent="0">
              <a:buNone/>
              <a:defRPr sz="2000" baseline="0">
                <a:solidFill>
                  <a:srgbClr val="EF7524"/>
                </a:solidFill>
                <a:latin typeface="Arial" panose="020B0604020202020204" pitchFamily="34" charset="0"/>
                <a:cs typeface="Arial" panose="020B0604020202020204" pitchFamily="34" charset="0"/>
              </a:defRPr>
            </a:lvl1pPr>
          </a:lstStyle>
          <a:p>
            <a:pPr lvl="0"/>
            <a:r>
              <a:rPr lang="it-IT" dirty="0"/>
              <a:t>Attività A</a:t>
            </a:r>
          </a:p>
        </p:txBody>
      </p:sp>
      <p:sp>
        <p:nvSpPr>
          <p:cNvPr id="8" name="Text Placeholder 2"/>
          <p:cNvSpPr>
            <a:spLocks noGrp="1"/>
          </p:cNvSpPr>
          <p:nvPr>
            <p:ph type="body" sz="quarter" idx="13" hasCustomPrompt="1"/>
          </p:nvPr>
        </p:nvSpPr>
        <p:spPr>
          <a:xfrm>
            <a:off x="6395493" y="1787526"/>
            <a:ext cx="4934425" cy="327878"/>
          </a:xfrm>
          <a:prstGeom prst="rect">
            <a:avLst/>
          </a:prstGeom>
        </p:spPr>
        <p:txBody>
          <a:bodyPr/>
          <a:lstStyle>
            <a:lvl1pPr marL="0" indent="0">
              <a:buNone/>
              <a:defRPr sz="2000">
                <a:solidFill>
                  <a:schemeClr val="accent2"/>
                </a:solidFill>
                <a:latin typeface="Arial" panose="020B0604020202020204" pitchFamily="34" charset="0"/>
                <a:cs typeface="Arial" panose="020B0604020202020204" pitchFamily="34" charset="0"/>
              </a:defRPr>
            </a:lvl1pPr>
          </a:lstStyle>
          <a:p>
            <a:pPr lvl="0"/>
            <a:r>
              <a:rPr lang="it-IT" dirty="0"/>
              <a:t>Attività B</a:t>
            </a:r>
          </a:p>
        </p:txBody>
      </p:sp>
      <p:sp>
        <p:nvSpPr>
          <p:cNvPr id="9"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
        <p:nvSpPr>
          <p:cNvPr id="10" name="Text Placeholder 9"/>
          <p:cNvSpPr>
            <a:spLocks noGrp="1"/>
          </p:cNvSpPr>
          <p:nvPr>
            <p:ph type="body" sz="quarter" idx="15" hasCustomPrompt="1"/>
          </p:nvPr>
        </p:nvSpPr>
        <p:spPr>
          <a:xfrm>
            <a:off x="838199" y="1093925"/>
            <a:ext cx="10491717" cy="294748"/>
          </a:xfrm>
          <a:prstGeom prst="rect">
            <a:avLst/>
          </a:prstGeom>
        </p:spPr>
        <p:txBody>
          <a:bodyPr/>
          <a:lstStyle>
            <a:lvl1pPr marL="0" indent="0">
              <a:buNone/>
              <a:defRPr sz="2000">
                <a:latin typeface="Arial" panose="020B0604020202020204" pitchFamily="34" charset="0"/>
                <a:cs typeface="Arial" panose="020B0604020202020204" pitchFamily="34" charset="0"/>
              </a:defRPr>
            </a:lvl1pPr>
          </a:lstStyle>
          <a:p>
            <a:pPr lvl="0"/>
            <a:r>
              <a:rPr lang="it-IT" dirty="0"/>
              <a:t>Sottotitolo</a:t>
            </a:r>
          </a:p>
        </p:txBody>
      </p:sp>
    </p:spTree>
    <p:extLst>
      <p:ext uri="{BB962C8B-B14F-4D97-AF65-F5344CB8AC3E}">
        <p14:creationId xmlns:p14="http://schemas.microsoft.com/office/powerpoint/2010/main" val="4420666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gramma propos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01604"/>
            <a:ext cx="4593609" cy="371854"/>
          </a:xfrm>
          <a:prstGeom prst="rect">
            <a:avLst/>
          </a:prstGeom>
        </p:spPr>
        <p:txBody>
          <a:bodyPr/>
          <a:lstStyle>
            <a:lvl1pPr>
              <a:defRPr lang="it-IT" sz="2800" dirty="0">
                <a:latin typeface="Arial" panose="020B0604020202020204" pitchFamily="34" charset="0"/>
                <a:cs typeface="Arial" panose="020B0604020202020204" pitchFamily="34" charset="0"/>
              </a:defRPr>
            </a:lvl1pPr>
          </a:lstStyle>
          <a:p>
            <a:pPr lvl="0"/>
            <a:r>
              <a:rPr lang="en-US" dirty="0" err="1"/>
              <a:t>Programma</a:t>
            </a:r>
            <a:r>
              <a:rPr lang="en-US" dirty="0"/>
              <a:t> </a:t>
            </a:r>
            <a:r>
              <a:rPr lang="en-US" dirty="0" err="1"/>
              <a:t>proposto</a:t>
            </a:r>
            <a:endParaRPr lang="it-IT" dirty="0"/>
          </a:p>
        </p:txBody>
      </p:sp>
      <p:pic>
        <p:nvPicPr>
          <p:cNvPr id="3"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graphicFrame>
        <p:nvGraphicFramePr>
          <p:cNvPr id="5" name="Segnaposto tabella 4"/>
          <p:cNvGraphicFramePr>
            <a:graphicFrameLocks/>
          </p:cNvGraphicFramePr>
          <p:nvPr userDrawn="1">
            <p:extLst>
              <p:ext uri="{D42A27DB-BD31-4B8C-83A1-F6EECF244321}">
                <p14:modId xmlns:p14="http://schemas.microsoft.com/office/powerpoint/2010/main" val="1790665727"/>
              </p:ext>
            </p:extLst>
          </p:nvPr>
        </p:nvGraphicFramePr>
        <p:xfrm>
          <a:off x="838200" y="2462213"/>
          <a:ext cx="10264294" cy="2453682"/>
        </p:xfrm>
        <a:graphic>
          <a:graphicData uri="http://schemas.openxmlformats.org/drawingml/2006/table">
            <a:tbl>
              <a:tblPr/>
              <a:tblGrid>
                <a:gridCol w="311534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28255">
                  <a:extLst>
                    <a:ext uri="{9D8B030D-6E8A-4147-A177-3AD203B41FA5}">
                      <a16:colId xmlns:a16="http://schemas.microsoft.com/office/drawing/2014/main" val="20002"/>
                    </a:ext>
                  </a:extLst>
                </a:gridCol>
                <a:gridCol w="734290">
                  <a:extLst>
                    <a:ext uri="{9D8B030D-6E8A-4147-A177-3AD203B41FA5}">
                      <a16:colId xmlns:a16="http://schemas.microsoft.com/office/drawing/2014/main" val="20003"/>
                    </a:ext>
                  </a:extLst>
                </a:gridCol>
                <a:gridCol w="872837">
                  <a:extLst>
                    <a:ext uri="{9D8B030D-6E8A-4147-A177-3AD203B41FA5}">
                      <a16:colId xmlns:a16="http://schemas.microsoft.com/office/drawing/2014/main" val="20004"/>
                    </a:ext>
                  </a:extLst>
                </a:gridCol>
                <a:gridCol w="942109">
                  <a:extLst>
                    <a:ext uri="{9D8B030D-6E8A-4147-A177-3AD203B41FA5}">
                      <a16:colId xmlns:a16="http://schemas.microsoft.com/office/drawing/2014/main" val="20005"/>
                    </a:ext>
                  </a:extLst>
                </a:gridCol>
                <a:gridCol w="928254">
                  <a:extLst>
                    <a:ext uri="{9D8B030D-6E8A-4147-A177-3AD203B41FA5}">
                      <a16:colId xmlns:a16="http://schemas.microsoft.com/office/drawing/2014/main" val="20006"/>
                    </a:ext>
                  </a:extLst>
                </a:gridCol>
                <a:gridCol w="886691">
                  <a:extLst>
                    <a:ext uri="{9D8B030D-6E8A-4147-A177-3AD203B41FA5}">
                      <a16:colId xmlns:a16="http://schemas.microsoft.com/office/drawing/2014/main" val="20007"/>
                    </a:ext>
                  </a:extLst>
                </a:gridCol>
                <a:gridCol w="942110">
                  <a:extLst>
                    <a:ext uri="{9D8B030D-6E8A-4147-A177-3AD203B41FA5}">
                      <a16:colId xmlns:a16="http://schemas.microsoft.com/office/drawing/2014/main" val="20008"/>
                    </a:ext>
                  </a:extLst>
                </a:gridCol>
              </a:tblGrid>
              <a:tr h="247202">
                <a:tc rowSpan="2">
                  <a:txBody>
                    <a:bodyPr/>
                    <a:lstStyle/>
                    <a:p>
                      <a:pPr algn="ctr" fontAlgn="ctr"/>
                      <a:r>
                        <a:rPr lang="it-IT" sz="1800" b="1" i="0" u="none" strike="noStrike" dirty="0">
                          <a:solidFill>
                            <a:srgbClr val="000000"/>
                          </a:solidFill>
                          <a:effectLst/>
                          <a:latin typeface="Futura Std Light" panose="020B0402020204020303" pitchFamily="34" charset="0"/>
                        </a:rPr>
                        <a:t>Attività</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gridSpan="8">
                  <a:txBody>
                    <a:bodyPr/>
                    <a:lstStyle/>
                    <a:p>
                      <a:pPr algn="ctr" fontAlgn="b"/>
                      <a:r>
                        <a:rPr lang="it-IT" sz="1800" b="1" i="0" u="none" strike="noStrike" dirty="0">
                          <a:solidFill>
                            <a:srgbClr val="000000"/>
                          </a:solidFill>
                          <a:effectLst/>
                          <a:latin typeface="Futura Std Light" panose="020B0402020204020303" pitchFamily="34" charset="0"/>
                        </a:rPr>
                        <a:t>[anno]</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84181">
                <a:tc vMerge="1">
                  <a:txBody>
                    <a:bodyPr/>
                    <a:lstStyle/>
                    <a:p>
                      <a:endParaRPr lang="it-IT"/>
                    </a:p>
                  </a:txBody>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Futura Std Light" panose="020B0402020204020303" pitchFamily="34" charset="0"/>
                        </a:rPr>
                        <a:t>[mese]</a:t>
                      </a:r>
                      <a:endParaRPr lang="it-IT" sz="1800" b="0" i="0" u="none" strike="noStrike" dirty="0">
                        <a:solidFill>
                          <a:srgbClr val="000000"/>
                        </a:solidFill>
                        <a:effectLst/>
                        <a:latin typeface="Futura Std Light" panose="020B0402020204020303" pitchFamily="34" charset="0"/>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Futura Std Light" panose="020B0402020204020303" pitchFamily="34" charset="0"/>
                        </a:rPr>
                        <a:t>[mese]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1"/>
                  </a:ext>
                </a:extLst>
              </a:tr>
              <a:tr h="487722">
                <a:tc>
                  <a:txBody>
                    <a:bodyPr/>
                    <a:lstStyle/>
                    <a:p>
                      <a:pPr marL="72000" algn="l" fontAlgn="b"/>
                      <a:r>
                        <a:rPr lang="it-IT" sz="1800" b="0" i="0" u="none" strike="noStrike" dirty="0">
                          <a:solidFill>
                            <a:srgbClr val="000000"/>
                          </a:solidFill>
                          <a:effectLst/>
                          <a:latin typeface="Futura Std Medium" panose="020B0502020204020303" pitchFamily="34" charset="0"/>
                        </a:rPr>
                        <a:t>Attività A –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2"/>
                  </a:ext>
                </a:extLst>
              </a:tr>
              <a:tr h="247202">
                <a:tc>
                  <a:txBody>
                    <a:bodyPr/>
                    <a:lstStyle/>
                    <a:p>
                      <a:pPr marL="72000" algn="l" fontAlgn="b"/>
                      <a:r>
                        <a:rPr lang="it-IT" sz="1800" b="0" i="0" u="none" strike="noStrike" dirty="0">
                          <a:solidFill>
                            <a:srgbClr val="000000"/>
                          </a:solidFill>
                          <a:effectLst/>
                          <a:latin typeface="Futura Std Light" panose="020B0402020204020303" pitchFamily="34" charset="0"/>
                        </a:rPr>
                        <a:t>A1.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3"/>
                  </a:ext>
                </a:extLst>
              </a:tr>
              <a:tr h="247202">
                <a:tc>
                  <a:txBody>
                    <a:bodyPr/>
                    <a:lstStyle/>
                    <a:p>
                      <a:pPr marL="529200" lvl="1" algn="l" fontAlgn="b"/>
                      <a:r>
                        <a:rPr lang="it-IT" sz="1800" b="0" i="0" u="none" strike="noStrike" dirty="0">
                          <a:solidFill>
                            <a:srgbClr val="000000"/>
                          </a:solidFill>
                          <a:effectLst/>
                          <a:latin typeface="Futura Std Light" panose="020B0402020204020303" pitchFamily="34" charset="0"/>
                        </a:rPr>
                        <a:t>A1.a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4"/>
                  </a:ext>
                </a:extLst>
              </a:tr>
              <a:tr h="247202">
                <a:tc>
                  <a:txBody>
                    <a:bodyPr/>
                    <a:lstStyle/>
                    <a:p>
                      <a:pPr marL="529200" lvl="1" algn="l" fontAlgn="b"/>
                      <a:r>
                        <a:rPr lang="it-IT" sz="1800" b="0" i="0" u="none" strike="noStrike" dirty="0">
                          <a:solidFill>
                            <a:srgbClr val="000000"/>
                          </a:solidFill>
                          <a:effectLst/>
                          <a:latin typeface="Futura Std Light" panose="020B0402020204020303" pitchFamily="34" charset="0"/>
                        </a:rPr>
                        <a:t>A1.b +</a:t>
                      </a:r>
                      <a:r>
                        <a:rPr lang="it-IT" sz="1800" b="0" i="0" u="none" strike="noStrike" baseline="0" dirty="0">
                          <a:solidFill>
                            <a:srgbClr val="000000"/>
                          </a:solidFill>
                          <a:effectLst/>
                          <a:latin typeface="Futura Std Light" panose="020B0402020204020303" pitchFamily="34" charset="0"/>
                        </a:rPr>
                        <a:t> A1.c + A1.d</a:t>
                      </a:r>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6600"/>
                    </a:solidFill>
                  </a:tcPr>
                </a:tc>
                <a:tc>
                  <a:txBody>
                    <a:bodyPr/>
                    <a:lstStyle/>
                    <a:p>
                      <a:pPr algn="l" fontAlgn="b"/>
                      <a:endParaRPr lang="it-IT" sz="1800" b="0" i="0" u="none" strike="noStrike" dirty="0">
                        <a:solidFill>
                          <a:srgbClr val="000000"/>
                        </a:solidFill>
                        <a:effectLst/>
                        <a:latin typeface="Futura Std Light" panose="020B0402020204020303"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0005"/>
                  </a:ext>
                </a:extLst>
              </a:tr>
              <a:tr h="247202">
                <a:tc>
                  <a:txBody>
                    <a:bodyPr/>
                    <a:lstStyle/>
                    <a:p>
                      <a:pPr marL="72000" algn="l" fontAlgn="b"/>
                      <a:r>
                        <a:rPr lang="it-IT" sz="1800" b="0" i="0" u="none" strike="noStrike" dirty="0">
                          <a:solidFill>
                            <a:srgbClr val="000000"/>
                          </a:solidFill>
                          <a:effectLst/>
                          <a:latin typeface="Futura Std Light" panose="020B0402020204020303" pitchFamily="34" charset="0"/>
                        </a:rPr>
                        <a:t>A2.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FF6600"/>
                    </a:solid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FF6600"/>
                    </a:solid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FF6600"/>
                    </a:solidFill>
                  </a:tcPr>
                </a:tc>
                <a:tc>
                  <a:txBody>
                    <a:bodyPr/>
                    <a:lstStyle/>
                    <a:p>
                      <a:pPr algn="l" fontAlgn="b"/>
                      <a:r>
                        <a:rPr lang="it-IT" sz="1800" b="0" i="0" u="none" strike="noStrike" dirty="0">
                          <a:solidFill>
                            <a:srgbClr val="000000"/>
                          </a:solidFill>
                          <a:effectLst/>
                          <a:latin typeface="Futura Std Light" panose="020B0402020204020303" pitchFamily="34" charset="0"/>
                        </a:rPr>
                        <a:t> </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solidFill>
                      <a:srgbClr val="FF6600"/>
                    </a:solidFill>
                  </a:tcPr>
                </a:tc>
                <a:extLst>
                  <a:ext uri="{0D108BD9-81ED-4DB2-BD59-A6C34878D82A}">
                    <a16:rowId xmlns:a16="http://schemas.microsoft.com/office/drawing/2014/main" val="10006"/>
                  </a:ext>
                </a:extLst>
              </a:tr>
            </a:tbl>
          </a:graphicData>
        </a:graphic>
      </p:graphicFrame>
      <p:sp>
        <p:nvSpPr>
          <p:cNvPr id="6"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Tree>
    <p:extLst>
      <p:ext uri="{BB962C8B-B14F-4D97-AF65-F5344CB8AC3E}">
        <p14:creationId xmlns:p14="http://schemas.microsoft.com/office/powerpoint/2010/main" val="53856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uppo di Lavoro">
    <p:spTree>
      <p:nvGrpSpPr>
        <p:cNvPr id="1" name=""/>
        <p:cNvGrpSpPr/>
        <p:nvPr/>
      </p:nvGrpSpPr>
      <p:grpSpPr>
        <a:xfrm>
          <a:off x="0" y="0"/>
          <a:ext cx="0" cy="0"/>
          <a:chOff x="0" y="0"/>
          <a:chExt cx="0" cy="0"/>
        </a:xfrm>
      </p:grpSpPr>
      <p:sp>
        <p:nvSpPr>
          <p:cNvPr id="4" name="TextBox 3"/>
          <p:cNvSpPr txBox="1"/>
          <p:nvPr userDrawn="1"/>
        </p:nvSpPr>
        <p:spPr>
          <a:xfrm>
            <a:off x="9739952" y="4922944"/>
            <a:ext cx="1589965" cy="1200329"/>
          </a:xfrm>
          <a:prstGeom prst="rect">
            <a:avLst/>
          </a:prstGeom>
          <a:noFill/>
        </p:spPr>
        <p:txBody>
          <a:bodyPr wrap="square" rtlCol="0">
            <a:spAutoFit/>
          </a:bodyPr>
          <a:lstStyle/>
          <a:p>
            <a:r>
              <a:rPr lang="it-IT" sz="900" dirty="0">
                <a:latin typeface="Arial" panose="020B0604020202020204" pitchFamily="34" charset="0"/>
                <a:cs typeface="Arial" panose="020B0604020202020204" pitchFamily="34" charset="0"/>
              </a:rPr>
              <a:t>Per le attività di progettazione, sviluppo ed erogazione di servizi di consulenza tecnica, gestionale, legislativa e strategica in materia di sostenibilità, dell’ambiente, del sociale e dell’energia.</a:t>
            </a:r>
          </a:p>
        </p:txBody>
      </p:sp>
      <p:pic>
        <p:nvPicPr>
          <p:cNvPr id="5"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6"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Gruppo</a:t>
            </a:r>
            <a:r>
              <a:rPr lang="en-US" dirty="0"/>
              <a:t> di </a:t>
            </a:r>
            <a:r>
              <a:rPr lang="en-US" dirty="0" err="1"/>
              <a:t>Lavoro</a:t>
            </a:r>
            <a:endParaRPr lang="it-IT" dirty="0"/>
          </a:p>
        </p:txBody>
      </p:sp>
      <p:sp>
        <p:nvSpPr>
          <p:cNvPr id="7" name="Subtitle 2"/>
          <p:cNvSpPr txBox="1">
            <a:spLocks/>
          </p:cNvSpPr>
          <p:nvPr userDrawn="1"/>
        </p:nvSpPr>
        <p:spPr>
          <a:xfrm>
            <a:off x="838199" y="3935093"/>
            <a:ext cx="5936673" cy="18697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it-IT" sz="1400" dirty="0">
                <a:solidFill>
                  <a:srgbClr val="000000"/>
                </a:solidFill>
                <a:latin typeface="Arial" panose="020B0604020202020204" pitchFamily="34" charset="0"/>
                <a:cs typeface="Arial" panose="020B0604020202020204" pitchFamily="34" charset="0"/>
              </a:rPr>
              <a:t>Studio Fieschi &amp; soci </a:t>
            </a:r>
            <a:r>
              <a:rPr lang="it-IT" sz="1400" dirty="0" err="1">
                <a:solidFill>
                  <a:srgbClr val="000000"/>
                </a:solidFill>
                <a:latin typeface="Arial" panose="020B0604020202020204" pitchFamily="34" charset="0"/>
                <a:cs typeface="Arial" panose="020B0604020202020204" pitchFamily="34" charset="0"/>
              </a:rPr>
              <a:t>SpA</a:t>
            </a:r>
            <a:r>
              <a:rPr lang="it-IT" sz="1400" dirty="0">
                <a:solidFill>
                  <a:srgbClr val="000000"/>
                </a:solidFill>
                <a:latin typeface="Arial" panose="020B0604020202020204" pitchFamily="34" charset="0"/>
                <a:cs typeface="Arial" panose="020B0604020202020204" pitchFamily="34" charset="0"/>
              </a:rPr>
              <a:t> svolge attività di progettazione, sviluppo ed erogazione di servizi di consulenza tecnica, gestionale, legislativa e strategica in materia di sostenibilità, dell’ambiente, del sociale e dell’energia.</a:t>
            </a:r>
            <a:br>
              <a:rPr lang="it-IT" sz="1400" dirty="0">
                <a:solidFill>
                  <a:srgbClr val="000000"/>
                </a:solidFill>
                <a:latin typeface="Arial" panose="020B0604020202020204" pitchFamily="34" charset="0"/>
                <a:cs typeface="Arial" panose="020B0604020202020204" pitchFamily="34" charset="0"/>
              </a:rPr>
            </a:br>
            <a:endParaRPr lang="it-IT" sz="1400" dirty="0">
              <a:solidFill>
                <a:srgbClr val="000000"/>
              </a:solidFill>
              <a:latin typeface="Arial" panose="020B0604020202020204" pitchFamily="34" charset="0"/>
              <a:cs typeface="Arial" panose="020B0604020202020204" pitchFamily="34" charset="0"/>
            </a:endParaRPr>
          </a:p>
          <a:p>
            <a:pPr marL="0" indent="0">
              <a:buNone/>
            </a:pPr>
            <a:r>
              <a:rPr lang="it-IT" sz="1400" dirty="0">
                <a:solidFill>
                  <a:srgbClr val="000000"/>
                </a:solidFill>
                <a:latin typeface="Arial" panose="020B0604020202020204" pitchFamily="34" charset="0"/>
                <a:cs typeface="Arial" panose="020B0604020202020204" pitchFamily="34" charset="0"/>
              </a:rPr>
              <a:t>www.studiofieschi.it</a:t>
            </a:r>
          </a:p>
          <a:p>
            <a:pPr marL="0" indent="0">
              <a:buNone/>
            </a:pPr>
            <a:r>
              <a:rPr lang="it-IT" sz="1400" dirty="0">
                <a:latin typeface="Arial" panose="020B0604020202020204" pitchFamily="34" charset="0"/>
                <a:cs typeface="Arial" panose="020B0604020202020204" pitchFamily="34" charset="0"/>
              </a:rPr>
              <a:t>linkedin.com/company/studio-</a:t>
            </a:r>
            <a:r>
              <a:rPr lang="it-IT" sz="1400" dirty="0" err="1">
                <a:latin typeface="Arial" panose="020B0604020202020204" pitchFamily="34" charset="0"/>
                <a:cs typeface="Arial" panose="020B0604020202020204" pitchFamily="34" charset="0"/>
              </a:rPr>
              <a:t>fieschi</a:t>
            </a:r>
            <a:r>
              <a:rPr lang="it-IT" sz="1400" dirty="0">
                <a:latin typeface="Arial" panose="020B0604020202020204" pitchFamily="34" charset="0"/>
                <a:cs typeface="Arial" panose="020B0604020202020204" pitchFamily="34" charset="0"/>
              </a:rPr>
              <a:t>-soci/</a:t>
            </a:r>
          </a:p>
          <a:p>
            <a:pPr marL="0" indent="0">
              <a:spcAft>
                <a:spcPts val="1200"/>
              </a:spcAft>
              <a:buNone/>
            </a:pPr>
            <a:endParaRPr lang="it-IT" sz="1400" cap="small" dirty="0">
              <a:solidFill>
                <a:srgbClr val="EF7524"/>
              </a:solidFill>
              <a:latin typeface="Arial" panose="020B0604020202020204" pitchFamily="34" charset="0"/>
              <a:cs typeface="Arial" panose="020B0604020202020204" pitchFamily="34" charset="0"/>
            </a:endParaRPr>
          </a:p>
        </p:txBody>
      </p:sp>
      <p:sp>
        <p:nvSpPr>
          <p:cNvPr id="9" name="CasellaDiTesto 8"/>
          <p:cNvSpPr txBox="1"/>
          <p:nvPr userDrawn="1"/>
        </p:nvSpPr>
        <p:spPr>
          <a:xfrm>
            <a:off x="838199" y="2404048"/>
            <a:ext cx="5934638" cy="338554"/>
          </a:xfrm>
          <a:prstGeom prst="rect">
            <a:avLst/>
          </a:prstGeom>
          <a:noFill/>
        </p:spPr>
        <p:txBody>
          <a:bodyPr wrap="none" rtlCol="0">
            <a:spAutoFit/>
          </a:bodyPr>
          <a:lstStyle/>
          <a:p>
            <a:r>
              <a:rPr lang="it-IT" sz="1600" b="1" dirty="0">
                <a:latin typeface="Arial" panose="020B0604020202020204" pitchFamily="34" charset="0"/>
                <a:cs typeface="Arial" panose="020B0604020202020204" pitchFamily="34" charset="0"/>
              </a:rPr>
              <a:t>Le attività saranno condotte da Studio Fieschi &amp; soci </a:t>
            </a:r>
            <a:r>
              <a:rPr lang="it-IT" sz="1600" b="1" dirty="0" err="1">
                <a:latin typeface="Arial" panose="020B0604020202020204" pitchFamily="34" charset="0"/>
                <a:cs typeface="Arial" panose="020B0604020202020204" pitchFamily="34" charset="0"/>
              </a:rPr>
              <a:t>SpA</a:t>
            </a:r>
            <a:r>
              <a:rPr lang="it-IT" sz="1600" dirty="0">
                <a:latin typeface="Arial" panose="020B0604020202020204" pitchFamily="34" charset="0"/>
                <a:cs typeface="Arial" panose="020B0604020202020204" pitchFamily="34" charset="0"/>
              </a:rPr>
              <a:t>  </a:t>
            </a:r>
          </a:p>
        </p:txBody>
      </p:sp>
      <p:sp>
        <p:nvSpPr>
          <p:cNvPr id="11"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090" y="3086848"/>
            <a:ext cx="1894346" cy="504000"/>
          </a:xfrm>
          <a:prstGeom prst="rect">
            <a:avLst/>
          </a:prstGeom>
        </p:spPr>
      </p:pic>
      <p:pic>
        <p:nvPicPr>
          <p:cNvPr id="12" name="Immagine 11">
            <a:extLst>
              <a:ext uri="{FF2B5EF4-FFF2-40B4-BE49-F238E27FC236}">
                <a16:creationId xmlns:a16="http://schemas.microsoft.com/office/drawing/2014/main" id="{E5E44146-6113-4162-AED0-44BD3FCA46A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05018" y="4983108"/>
            <a:ext cx="1080000" cy="1080000"/>
          </a:xfrm>
          <a:prstGeom prst="rect">
            <a:avLst/>
          </a:prstGeom>
          <a:noFill/>
        </p:spPr>
      </p:pic>
    </p:spTree>
    <p:extLst>
      <p:ext uri="{BB962C8B-B14F-4D97-AF65-F5344CB8AC3E}">
        <p14:creationId xmlns:p14="http://schemas.microsoft.com/office/powerpoint/2010/main" val="409931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umenti">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7C26D3AD-AD65-43BA-A349-D2C32F713F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4" name="Segnaposto numero diapositiva 5">
            <a:extLst>
              <a:ext uri="{FF2B5EF4-FFF2-40B4-BE49-F238E27FC236}">
                <a16:creationId xmlns:a16="http://schemas.microsoft.com/office/drawing/2014/main" id="{D3E7EA2E-E47A-45FF-A7EA-BBC9289A60A3}"/>
              </a:ext>
            </a:extLst>
          </p:cNvPr>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
        <p:nvSpPr>
          <p:cNvPr id="6" name="Title 20">
            <a:extLst>
              <a:ext uri="{FF2B5EF4-FFF2-40B4-BE49-F238E27FC236}">
                <a16:creationId xmlns:a16="http://schemas.microsoft.com/office/drawing/2014/main" id="{ABB6384F-C8DD-4CC9-ADE3-EFA0932D36A0}"/>
              </a:ext>
            </a:extLst>
          </p:cNvPr>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Strumenti</a:t>
            </a:r>
            <a:endParaRPr lang="it-IT" dirty="0"/>
          </a:p>
        </p:txBody>
      </p:sp>
      <p:sp>
        <p:nvSpPr>
          <p:cNvPr id="8" name="Segnaposto contenuto 1">
            <a:extLst>
              <a:ext uri="{FF2B5EF4-FFF2-40B4-BE49-F238E27FC236}">
                <a16:creationId xmlns:a16="http://schemas.microsoft.com/office/drawing/2014/main" id="{BCD35BB0-1AC0-4221-BC5C-A172F5CF7CA7}"/>
              </a:ext>
            </a:extLst>
          </p:cNvPr>
          <p:cNvSpPr txBox="1">
            <a:spLocks/>
          </p:cNvSpPr>
          <p:nvPr userDrawn="1"/>
        </p:nvSpPr>
        <p:spPr>
          <a:xfrm>
            <a:off x="838200" y="1411550"/>
            <a:ext cx="10515600" cy="47654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800" dirty="0">
                <a:latin typeface="Arial" panose="020B0604020202020204" pitchFamily="34" charset="0"/>
                <a:cs typeface="Arial" panose="020B0604020202020204" pitchFamily="34" charset="0"/>
              </a:rPr>
              <a:t>Studio Fieschi mette a disposizione del cliente i seguenti strumenti operativi:</a:t>
            </a:r>
          </a:p>
          <a:p>
            <a:endParaRPr lang="it-IT" sz="1800" dirty="0">
              <a:latin typeface="Futura Std Light" panose="020B0402020204020303" pitchFamily="34" charset="0"/>
            </a:endParaRPr>
          </a:p>
          <a:p>
            <a:endParaRPr lang="it-IT" sz="1800" dirty="0">
              <a:latin typeface="Futura Std Light" panose="020B0402020204020303" pitchFamily="34" charset="0"/>
            </a:endParaRPr>
          </a:p>
        </p:txBody>
      </p:sp>
      <p:sp>
        <p:nvSpPr>
          <p:cNvPr id="10" name="Rettangolo 9">
            <a:extLst>
              <a:ext uri="{FF2B5EF4-FFF2-40B4-BE49-F238E27FC236}">
                <a16:creationId xmlns:a16="http://schemas.microsoft.com/office/drawing/2014/main" id="{6E06FC36-7E83-4836-89CE-2349EAE84C48}"/>
              </a:ext>
            </a:extLst>
          </p:cNvPr>
          <p:cNvSpPr/>
          <p:nvPr userDrawn="1"/>
        </p:nvSpPr>
        <p:spPr>
          <a:xfrm>
            <a:off x="4984124" y="2398218"/>
            <a:ext cx="6096000" cy="1477328"/>
          </a:xfrm>
          <a:prstGeom prst="rect">
            <a:avLst/>
          </a:prstGeom>
        </p:spPr>
        <p:txBody>
          <a:bodyPr>
            <a:spAutoFit/>
          </a:bodyPr>
          <a:lstStyle/>
          <a:p>
            <a:pPr lvl="0"/>
            <a:r>
              <a:rPr lang="it-IT" dirty="0">
                <a:latin typeface="Arial" panose="020B0604020202020204" pitchFamily="34" charset="0"/>
                <a:cs typeface="Arial" panose="020B0604020202020204" pitchFamily="34" charset="0"/>
              </a:rPr>
              <a:t>Un’area web dedicata al progetto, con abilitazione personalizzata e riservata dei membri del team, per lo scambio dei documenti e il </a:t>
            </a:r>
            <a:r>
              <a:rPr lang="it-IT" i="1" dirty="0">
                <a:latin typeface="Arial" panose="020B0604020202020204" pitchFamily="34" charset="0"/>
                <a:cs typeface="Arial" panose="020B0604020202020204" pitchFamily="34" charset="0"/>
              </a:rPr>
              <a:t>project management</a:t>
            </a:r>
            <a:r>
              <a:rPr lang="it-IT" dirty="0">
                <a:latin typeface="Arial" panose="020B0604020202020204" pitchFamily="34" charset="0"/>
                <a:cs typeface="Arial" panose="020B0604020202020204" pitchFamily="34" charset="0"/>
              </a:rPr>
              <a:t>. L’area rispetta i più elevati requisiti di sicurezza informatica </a:t>
            </a:r>
            <a:r>
              <a:rPr lang="it-IT" i="1" dirty="0">
                <a:latin typeface="Arial" panose="020B0604020202020204" pitchFamily="34" charset="0"/>
                <a:cs typeface="Arial" panose="020B0604020202020204" pitchFamily="34" charset="0"/>
              </a:rPr>
              <a:t>online</a:t>
            </a:r>
            <a:r>
              <a:rPr lang="it-IT" dirty="0">
                <a:latin typeface="Arial" panose="020B0604020202020204" pitchFamily="34" charset="0"/>
                <a:cs typeface="Arial" panose="020B0604020202020204" pitchFamily="34" charset="0"/>
              </a:rPr>
              <a:t>.</a:t>
            </a:r>
          </a:p>
        </p:txBody>
      </p:sp>
      <p:sp>
        <p:nvSpPr>
          <p:cNvPr id="11" name="Rettangolo 10">
            <a:extLst>
              <a:ext uri="{FF2B5EF4-FFF2-40B4-BE49-F238E27FC236}">
                <a16:creationId xmlns:a16="http://schemas.microsoft.com/office/drawing/2014/main" id="{01F53BA1-0D75-4851-ACE9-F371CD21A705}"/>
              </a:ext>
            </a:extLst>
          </p:cNvPr>
          <p:cNvSpPr/>
          <p:nvPr userDrawn="1"/>
        </p:nvSpPr>
        <p:spPr>
          <a:xfrm>
            <a:off x="4984124" y="4079821"/>
            <a:ext cx="6096000" cy="646331"/>
          </a:xfrm>
          <a:prstGeom prst="rect">
            <a:avLst/>
          </a:prstGeom>
        </p:spPr>
        <p:txBody>
          <a:bodyPr>
            <a:spAutoFit/>
          </a:bodyPr>
          <a:lstStyle/>
          <a:p>
            <a:pPr lvl="0"/>
            <a:r>
              <a:rPr lang="it-IT" dirty="0">
                <a:latin typeface="Arial" panose="020B0604020202020204" pitchFamily="34" charset="0"/>
                <a:cs typeface="Arial" panose="020B0604020202020204" pitchFamily="34" charset="0"/>
              </a:rPr>
              <a:t>Un sistema professionale di videoconferenza, di semplice e facile utilizzo da PC.</a:t>
            </a:r>
          </a:p>
        </p:txBody>
      </p:sp>
      <p:pic>
        <p:nvPicPr>
          <p:cNvPr id="12" name="Picture 2" descr="Microsoft Teams - Consoft Informatica">
            <a:extLst>
              <a:ext uri="{FF2B5EF4-FFF2-40B4-BE49-F238E27FC236}">
                <a16:creationId xmlns:a16="http://schemas.microsoft.com/office/drawing/2014/main" id="{CF37B5FB-78D0-434C-AE3C-517E740B161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7712" y="3674535"/>
            <a:ext cx="4049200" cy="1322787"/>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1B9BCE20-4CED-443B-91E7-A5FB9214CBCF}"/>
              </a:ext>
            </a:extLst>
          </p:cNvPr>
          <p:cNvPicPr>
            <a:picLocks noChangeAspect="1"/>
          </p:cNvPicPr>
          <p:nvPr userDrawn="1"/>
        </p:nvPicPr>
        <p:blipFill rotWithShape="1">
          <a:blip r:embed="rId4"/>
          <a:srcRect t="25248" b="24568"/>
          <a:stretch/>
        </p:blipFill>
        <p:spPr>
          <a:xfrm>
            <a:off x="707712" y="2398218"/>
            <a:ext cx="4049200" cy="1128934"/>
          </a:xfrm>
          <a:prstGeom prst="rect">
            <a:avLst/>
          </a:prstGeom>
        </p:spPr>
      </p:pic>
    </p:spTree>
    <p:extLst>
      <p:ext uri="{BB962C8B-B14F-4D97-AF65-F5344CB8AC3E}">
        <p14:creationId xmlns:p14="http://schemas.microsoft.com/office/powerpoint/2010/main" val="301629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sti e condizioni contrattuali">
    <p:spTree>
      <p:nvGrpSpPr>
        <p:cNvPr id="1" name=""/>
        <p:cNvGrpSpPr/>
        <p:nvPr/>
      </p:nvGrpSpPr>
      <p:grpSpPr>
        <a:xfrm>
          <a:off x="0" y="0"/>
          <a:ext cx="0" cy="0"/>
          <a:chOff x="0" y="0"/>
          <a:chExt cx="0" cy="0"/>
        </a:xfrm>
      </p:grpSpPr>
      <p:pic>
        <p:nvPicPr>
          <p:cNvPr id="7"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
        <p:nvSpPr>
          <p:cNvPr id="21"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Costi</a:t>
            </a:r>
            <a:r>
              <a:rPr lang="en-US" dirty="0"/>
              <a:t> e </a:t>
            </a:r>
            <a:r>
              <a:rPr lang="en-US" dirty="0" err="1"/>
              <a:t>condizioni</a:t>
            </a:r>
            <a:r>
              <a:rPr lang="en-US" dirty="0"/>
              <a:t> </a:t>
            </a:r>
            <a:r>
              <a:rPr lang="en-US" dirty="0" err="1"/>
              <a:t>contrattuali</a:t>
            </a:r>
            <a:endParaRPr lang="it-IT" dirty="0"/>
          </a:p>
        </p:txBody>
      </p:sp>
      <p:sp>
        <p:nvSpPr>
          <p:cNvPr id="6" name="CasellaDiTesto 6"/>
          <p:cNvSpPr txBox="1"/>
          <p:nvPr userDrawn="1"/>
        </p:nvSpPr>
        <p:spPr>
          <a:xfrm>
            <a:off x="879765" y="3243917"/>
            <a:ext cx="10070329" cy="923330"/>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I costi riportati in tabella sono da considerarsi al netto dell’</a:t>
            </a:r>
            <a:r>
              <a:rPr lang="it-IT" b="1" dirty="0">
                <a:latin typeface="Arial" panose="020B0604020202020204" pitchFamily="34" charset="0"/>
                <a:cs typeface="Arial" panose="020B0604020202020204" pitchFamily="34" charset="0"/>
              </a:rPr>
              <a:t>IVA</a:t>
            </a:r>
            <a:r>
              <a:rPr lang="it-IT" dirty="0">
                <a:latin typeface="Arial" panose="020B0604020202020204" pitchFamily="34" charset="0"/>
                <a:cs typeface="Arial" panose="020B0604020202020204" pitchFamily="34" charset="0"/>
              </a:rPr>
              <a:t>. </a:t>
            </a:r>
          </a:p>
          <a:p>
            <a:r>
              <a:rPr lang="it-IT" dirty="0">
                <a:latin typeface="Arial" panose="020B0604020202020204" pitchFamily="34" charset="0"/>
                <a:cs typeface="Arial" panose="020B0604020202020204" pitchFamily="34" charset="0"/>
              </a:rPr>
              <a:t>Le </a:t>
            </a:r>
            <a:r>
              <a:rPr lang="it-IT" b="1" dirty="0">
                <a:latin typeface="Arial" panose="020B0604020202020204" pitchFamily="34" charset="0"/>
                <a:cs typeface="Arial" panose="020B0604020202020204" pitchFamily="34" charset="0"/>
              </a:rPr>
              <a:t>spese di viaggio e trasferta</a:t>
            </a:r>
            <a:r>
              <a:rPr lang="it-IT" dirty="0">
                <a:latin typeface="Arial" panose="020B0604020202020204" pitchFamily="34" charset="0"/>
                <a:cs typeface="Arial" panose="020B0604020202020204" pitchFamily="34" charset="0"/>
              </a:rPr>
              <a:t> non incluse saranno rendicontate a piè di lista e aggiunte in fattura.</a:t>
            </a:r>
          </a:p>
        </p:txBody>
      </p:sp>
      <p:sp>
        <p:nvSpPr>
          <p:cNvPr id="8" name="CasellaDiTesto 10"/>
          <p:cNvSpPr txBox="1"/>
          <p:nvPr userDrawn="1"/>
        </p:nvSpPr>
        <p:spPr>
          <a:xfrm>
            <a:off x="879475" y="4317175"/>
            <a:ext cx="10070329" cy="1200329"/>
          </a:xfrm>
          <a:prstGeom prst="rect">
            <a:avLst/>
          </a:prstGeom>
          <a:noFill/>
          <a:ln w="12700">
            <a:solidFill>
              <a:schemeClr val="tx1"/>
            </a:solidFill>
          </a:ln>
        </p:spPr>
        <p:txBody>
          <a:bodyPr wrap="square" rtlCol="0">
            <a:spAutoFit/>
          </a:bodyPr>
          <a:lstStyle>
            <a:defPPr>
              <a:defRPr lang="en-US"/>
            </a:defPPr>
            <a:lvl1pPr>
              <a:defRPr sz="1400">
                <a:latin typeface="Futura Std Light" panose="020B0402020204020303" pitchFamily="34" charset="0"/>
              </a:defRPr>
            </a:lvl1pPr>
          </a:lstStyle>
          <a:p>
            <a:pPr algn="ctr"/>
            <a:r>
              <a:rPr lang="it-IT" sz="1200" b="1" dirty="0">
                <a:latin typeface="Arial" panose="020B0604020202020204" pitchFamily="34" charset="0"/>
                <a:cs typeface="Arial" panose="020B0604020202020204" pitchFamily="34" charset="0"/>
              </a:rPr>
              <a:t>Si segnala che Studio Fieschi &amp; soci </a:t>
            </a:r>
            <a:r>
              <a:rPr lang="it-IT" sz="1200" b="1" dirty="0" err="1">
                <a:latin typeface="Arial" panose="020B0604020202020204" pitchFamily="34" charset="0"/>
                <a:cs typeface="Arial" panose="020B0604020202020204" pitchFamily="34" charset="0"/>
              </a:rPr>
              <a:t>SpA</a:t>
            </a:r>
            <a:r>
              <a:rPr lang="it-IT" sz="1200" b="1" dirty="0">
                <a:latin typeface="Arial" panose="020B0604020202020204" pitchFamily="34" charset="0"/>
                <a:cs typeface="Arial" panose="020B0604020202020204" pitchFamily="34" charset="0"/>
              </a:rPr>
              <a:t> è società registrata come </a:t>
            </a:r>
            <a:r>
              <a:rPr lang="it-IT" sz="1200" b="1" i="1" dirty="0">
                <a:latin typeface="Arial" panose="020B0604020202020204" pitchFamily="34" charset="0"/>
                <a:cs typeface="Arial" panose="020B0604020202020204" pitchFamily="34" charset="0"/>
              </a:rPr>
              <a:t>PMI innovativa</a:t>
            </a:r>
            <a:r>
              <a:rPr lang="it-IT" sz="1200" b="1" dirty="0">
                <a:latin typeface="Arial" panose="020B0604020202020204" pitchFamily="34" charset="0"/>
                <a:cs typeface="Arial" panose="020B0604020202020204" pitchFamily="34" charset="0"/>
              </a:rPr>
              <a:t>. L’eventuale contratto assegnatole come </a:t>
            </a:r>
            <a:r>
              <a:rPr lang="it-IT" sz="1200" b="1" i="1" dirty="0">
                <a:latin typeface="Arial" panose="020B0604020202020204" pitchFamily="34" charset="0"/>
                <a:cs typeface="Arial" panose="020B0604020202020204" pitchFamily="34" charset="0"/>
              </a:rPr>
              <a:t>Ricerca e Sviluppo</a:t>
            </a:r>
            <a:r>
              <a:rPr lang="it-IT" sz="1200" b="1" dirty="0">
                <a:latin typeface="Arial" panose="020B0604020202020204" pitchFamily="34" charset="0"/>
                <a:cs typeface="Arial" panose="020B0604020202020204" pitchFamily="34" charset="0"/>
              </a:rPr>
              <a:t>, transizione ecologica o altre attività innovative, può accedere a un </a:t>
            </a:r>
            <a:r>
              <a:rPr lang="it-IT" sz="1200" b="1" u="sng" dirty="0">
                <a:latin typeface="Arial" panose="020B0604020202020204" pitchFamily="34" charset="0"/>
                <a:cs typeface="Arial" panose="020B0604020202020204" pitchFamily="34" charset="0"/>
              </a:rPr>
              <a:t>contributo come credito d’imposta</a:t>
            </a:r>
            <a:r>
              <a:rPr lang="it-IT" sz="1200" b="1" dirty="0">
                <a:latin typeface="Arial" panose="020B0604020202020204" pitchFamily="34" charset="0"/>
                <a:cs typeface="Arial" panose="020B0604020202020204" pitchFamily="34" charset="0"/>
              </a:rPr>
              <a:t>.</a:t>
            </a:r>
          </a:p>
          <a:p>
            <a:pPr algn="ctr"/>
            <a:r>
              <a:rPr lang="it-IT" sz="1200" b="1" dirty="0">
                <a:latin typeface="Arial" panose="020B0604020202020204" pitchFamily="34" charset="0"/>
                <a:cs typeface="Arial" panose="020B0604020202020204" pitchFamily="34" charset="0"/>
              </a:rPr>
              <a:t>(Legge di Bilancio 2020, n. 160 del 27/12/2019, comma 198)</a:t>
            </a:r>
          </a:p>
          <a:p>
            <a:pPr algn="ctr"/>
            <a:endParaRPr lang="it-IT" sz="1200" b="1" dirty="0">
              <a:latin typeface="Arial" panose="020B0604020202020204" pitchFamily="34" charset="0"/>
              <a:cs typeface="Arial" panose="020B0604020202020204" pitchFamily="34" charset="0"/>
            </a:endParaRPr>
          </a:p>
          <a:p>
            <a:pPr algn="ctr"/>
            <a:r>
              <a:rPr lang="it-IT" sz="1200" b="1" dirty="0">
                <a:latin typeface="Arial" panose="020B0604020202020204" pitchFamily="34" charset="0"/>
                <a:cs typeface="Arial" panose="020B0604020202020204" pitchFamily="34" charset="0"/>
              </a:rPr>
              <a:t>Qualora fosse vostro interesse godere di tali benefici, al termine dell’attività vi forniremo una relazione tecnica secondo la normativa di riferimento.</a:t>
            </a:r>
          </a:p>
        </p:txBody>
      </p:sp>
      <p:graphicFrame>
        <p:nvGraphicFramePr>
          <p:cNvPr id="10" name="Table Placeholder 4"/>
          <p:cNvGraphicFramePr>
            <a:graphicFrameLocks/>
          </p:cNvGraphicFramePr>
          <p:nvPr userDrawn="1">
            <p:extLst>
              <p:ext uri="{D42A27DB-BD31-4B8C-83A1-F6EECF244321}">
                <p14:modId xmlns:p14="http://schemas.microsoft.com/office/powerpoint/2010/main" val="1629258172"/>
              </p:ext>
            </p:extLst>
          </p:nvPr>
        </p:nvGraphicFramePr>
        <p:xfrm>
          <a:off x="879475" y="1857952"/>
          <a:ext cx="10450514" cy="741680"/>
        </p:xfrm>
        <a:graphic>
          <a:graphicData uri="http://schemas.openxmlformats.org/drawingml/2006/table">
            <a:tbl>
              <a:tblPr firstRow="1" bandRow="1">
                <a:tableStyleId>{3B4B98B0-60AC-42C2-AFA5-B58CD77FA1E5}</a:tableStyleId>
              </a:tblPr>
              <a:tblGrid>
                <a:gridCol w="8486198">
                  <a:extLst>
                    <a:ext uri="{9D8B030D-6E8A-4147-A177-3AD203B41FA5}">
                      <a16:colId xmlns:a16="http://schemas.microsoft.com/office/drawing/2014/main" val="1045284215"/>
                    </a:ext>
                  </a:extLst>
                </a:gridCol>
                <a:gridCol w="1964316">
                  <a:extLst>
                    <a:ext uri="{9D8B030D-6E8A-4147-A177-3AD203B41FA5}">
                      <a16:colId xmlns:a16="http://schemas.microsoft.com/office/drawing/2014/main" val="351037056"/>
                    </a:ext>
                  </a:extLst>
                </a:gridCol>
              </a:tblGrid>
              <a:tr h="370840">
                <a:tc>
                  <a:txBody>
                    <a:bodyPr/>
                    <a:lstStyle/>
                    <a:p>
                      <a:r>
                        <a:rPr lang="it-IT" dirty="0">
                          <a:latin typeface="Arial" panose="020B0604020202020204" pitchFamily="34" charset="0"/>
                          <a:cs typeface="Arial" panose="020B0604020202020204" pitchFamily="34" charset="0"/>
                        </a:rPr>
                        <a:t>Attività</a:t>
                      </a:r>
                      <a:endParaRPr lang="it-IT" b="0" dirty="0">
                        <a:solidFill>
                          <a:schemeClr val="tx1"/>
                        </a:solidFill>
                        <a:latin typeface="Arial" panose="020B0604020202020204" pitchFamily="34" charset="0"/>
                        <a:cs typeface="Arial" panose="020B0604020202020204" pitchFamily="34" charset="0"/>
                      </a:endParaRPr>
                    </a:p>
                  </a:txBody>
                  <a:tcPr/>
                </a:tc>
                <a:tc>
                  <a:txBody>
                    <a:bodyPr/>
                    <a:lstStyle/>
                    <a:p>
                      <a:pPr algn="r"/>
                      <a:r>
                        <a:rPr lang="it-IT" dirty="0">
                          <a:latin typeface="Arial" panose="020B0604020202020204" pitchFamily="34" charset="0"/>
                          <a:cs typeface="Arial" panose="020B0604020202020204" pitchFamily="34" charset="0"/>
                        </a:rPr>
                        <a:t>Costi</a:t>
                      </a:r>
                      <a:endParaRPr lang="it-IT"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9448968"/>
                  </a:ext>
                </a:extLst>
              </a:tr>
              <a:tr h="370840">
                <a:tc>
                  <a:txBody>
                    <a:bodyPr/>
                    <a:lstStyle/>
                    <a:p>
                      <a:r>
                        <a:rPr lang="it-IT" dirty="0">
                          <a:latin typeface="Arial" panose="020B0604020202020204" pitchFamily="34" charset="0"/>
                          <a:cs typeface="Arial" panose="020B0604020202020204" pitchFamily="34" charset="0"/>
                        </a:rPr>
                        <a:t>Attività A – …</a:t>
                      </a:r>
                    </a:p>
                  </a:txBody>
                  <a:tcPr/>
                </a:tc>
                <a:tc>
                  <a:txBody>
                    <a:bodyPr/>
                    <a:lstStyle/>
                    <a:p>
                      <a:pPr algn="r"/>
                      <a:r>
                        <a:rPr lang="it-IT"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816011370"/>
                  </a:ext>
                </a:extLst>
              </a:tr>
            </a:tbl>
          </a:graphicData>
        </a:graphic>
      </p:graphicFrame>
      <p:sp>
        <p:nvSpPr>
          <p:cNvPr id="12"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Tree>
    <p:extLst>
      <p:ext uri="{BB962C8B-B14F-4D97-AF65-F5344CB8AC3E}">
        <p14:creationId xmlns:p14="http://schemas.microsoft.com/office/powerpoint/2010/main" val="96452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sti e condizioni contrattuali">
    <p:spTree>
      <p:nvGrpSpPr>
        <p:cNvPr id="1" name=""/>
        <p:cNvGrpSpPr/>
        <p:nvPr/>
      </p:nvGrpSpPr>
      <p:grpSpPr>
        <a:xfrm>
          <a:off x="0" y="0"/>
          <a:ext cx="0" cy="0"/>
          <a:chOff x="0" y="0"/>
          <a:chExt cx="0" cy="0"/>
        </a:xfrm>
      </p:grpSpPr>
      <p:sp>
        <p:nvSpPr>
          <p:cNvPr id="6" name="Title 20"/>
          <p:cNvSpPr>
            <a:spLocks noGrp="1"/>
          </p:cNvSpPr>
          <p:nvPr>
            <p:ph type="title" hasCustomPrompt="1"/>
          </p:nvPr>
        </p:nvSpPr>
        <p:spPr>
          <a:xfrm>
            <a:off x="838579" y="505587"/>
            <a:ext cx="10491338" cy="422461"/>
          </a:xfrm>
          <a:prstGeom prst="rect">
            <a:avLst/>
          </a:prstGeom>
        </p:spPr>
        <p:txBody>
          <a:bodyPr/>
          <a:lstStyle>
            <a:lvl1pPr>
              <a:defRPr sz="2800">
                <a:latin typeface="Arial" panose="020B0604020202020204" pitchFamily="34" charset="0"/>
                <a:cs typeface="Arial" panose="020B0604020202020204" pitchFamily="34" charset="0"/>
              </a:defRPr>
            </a:lvl1pPr>
          </a:lstStyle>
          <a:p>
            <a:r>
              <a:rPr lang="en-US" dirty="0" err="1"/>
              <a:t>Costi</a:t>
            </a:r>
            <a:r>
              <a:rPr lang="en-US" dirty="0"/>
              <a:t> e </a:t>
            </a:r>
            <a:r>
              <a:rPr lang="en-US" dirty="0" err="1"/>
              <a:t>condizioni</a:t>
            </a:r>
            <a:r>
              <a:rPr lang="en-US" dirty="0"/>
              <a:t> </a:t>
            </a:r>
            <a:r>
              <a:rPr lang="en-US" dirty="0" err="1"/>
              <a:t>contrattuali</a:t>
            </a:r>
            <a:endParaRPr lang="it-IT" dirty="0"/>
          </a:p>
        </p:txBody>
      </p:sp>
      <p:sp>
        <p:nvSpPr>
          <p:cNvPr id="7" name="Rettangolo 6"/>
          <p:cNvSpPr/>
          <p:nvPr userDrawn="1"/>
        </p:nvSpPr>
        <p:spPr>
          <a:xfrm>
            <a:off x="778934" y="1650447"/>
            <a:ext cx="5460999" cy="4007251"/>
          </a:xfrm>
          <a:prstGeom prst="rect">
            <a:avLst/>
          </a:prstGeom>
        </p:spPr>
        <p:txBody>
          <a:bodyPr wrap="square">
            <a:spAutoFit/>
          </a:bodyPr>
          <a:lstStyle/>
          <a:p>
            <a:pPr algn="just">
              <a:lnSpc>
                <a:spcPct val="115000"/>
              </a:lnSpc>
              <a:spcAft>
                <a:spcPts val="600"/>
              </a:spcAft>
            </a:pPr>
            <a:r>
              <a:rPr lang="it-IT" sz="1600" kern="50" spc="10" dirty="0">
                <a:latin typeface="Arial" panose="020B0604020202020204" pitchFamily="34" charset="0"/>
                <a:ea typeface="HG Mincho Light J"/>
                <a:cs typeface="Arial" panose="020B0604020202020204" pitchFamily="34" charset="0"/>
              </a:rPr>
              <a:t>Il compenso sarà corrisposto su presentazione di fattura secondo le modalità di seguito riportate:</a:t>
            </a:r>
          </a:p>
          <a:p>
            <a:pPr marL="342900" lvl="0" indent="-342900" algn="just">
              <a:lnSpc>
                <a:spcPct val="115000"/>
              </a:lnSpc>
              <a:spcAft>
                <a:spcPts val="600"/>
              </a:spcAft>
              <a:buFont typeface="Symbol" panose="05050102010706020507" pitchFamily="18" charset="2"/>
              <a:buChar char=""/>
            </a:pPr>
            <a:r>
              <a:rPr lang="it-IT" sz="1600" kern="50" spc="10" dirty="0">
                <a:latin typeface="Arial" panose="020B0604020202020204" pitchFamily="34" charset="0"/>
                <a:ea typeface="HG Mincho Light J"/>
                <a:cs typeface="Arial" panose="020B0604020202020204" pitchFamily="34" charset="0"/>
              </a:rPr>
              <a:t>… % al …</a:t>
            </a:r>
          </a:p>
          <a:p>
            <a:pPr marL="342900" lvl="0" indent="-342900" algn="just">
              <a:lnSpc>
                <a:spcPct val="115000"/>
              </a:lnSpc>
              <a:spcAft>
                <a:spcPts val="600"/>
              </a:spcAft>
              <a:buFont typeface="Symbol" panose="05050102010706020507" pitchFamily="18" charset="2"/>
              <a:buChar char=""/>
            </a:pPr>
            <a:r>
              <a:rPr lang="it-IT" sz="1600" kern="50" spc="10" dirty="0">
                <a:latin typeface="Arial" panose="020B0604020202020204" pitchFamily="34" charset="0"/>
                <a:ea typeface="HG Mincho Light J"/>
                <a:cs typeface="Arial" panose="020B0604020202020204" pitchFamily="34" charset="0"/>
              </a:rPr>
              <a:t>… % al …</a:t>
            </a:r>
          </a:p>
          <a:p>
            <a:pPr marL="342900" lvl="0" indent="-342900" algn="just">
              <a:lnSpc>
                <a:spcPct val="115000"/>
              </a:lnSpc>
              <a:spcAft>
                <a:spcPts val="600"/>
              </a:spcAft>
              <a:buFont typeface="Symbol" panose="05050102010706020507" pitchFamily="18" charset="2"/>
              <a:buChar char=""/>
            </a:pPr>
            <a:r>
              <a:rPr lang="it-IT" sz="1600" kern="50" spc="10" dirty="0">
                <a:latin typeface="Arial" panose="020B0604020202020204" pitchFamily="34" charset="0"/>
                <a:ea typeface="HG Mincho Light J"/>
                <a:cs typeface="Arial" panose="020B0604020202020204" pitchFamily="34" charset="0"/>
              </a:rPr>
              <a:t>… % al …</a:t>
            </a:r>
          </a:p>
          <a:p>
            <a:pPr algn="just">
              <a:lnSpc>
                <a:spcPct val="115000"/>
              </a:lnSpc>
            </a:pPr>
            <a:r>
              <a:rPr lang="it-IT" sz="1600" kern="50" spc="10" dirty="0">
                <a:latin typeface="Arial" panose="020B0604020202020204" pitchFamily="34" charset="0"/>
                <a:ea typeface="HG Mincho Light J"/>
                <a:cs typeface="Arial" panose="020B0604020202020204" pitchFamily="34" charset="0"/>
              </a:rPr>
              <a:t>Le fatture saranno pagate </a:t>
            </a:r>
            <a:r>
              <a:rPr lang="it-IT" sz="1600" kern="50" spc="10" dirty="0">
                <a:solidFill>
                  <a:srgbClr val="FF0000"/>
                </a:solidFill>
                <a:latin typeface="Arial" panose="020B0604020202020204" pitchFamily="34" charset="0"/>
                <a:ea typeface="HG Mincho Light J"/>
                <a:cs typeface="Arial" panose="020B0604020202020204" pitchFamily="34" charset="0"/>
              </a:rPr>
              <a:t>entro 30 giorni data fattura/entro 60 giorni FMDF/a vista</a:t>
            </a:r>
            <a:r>
              <a:rPr lang="it-IT" sz="1600" kern="50" spc="10" dirty="0">
                <a:latin typeface="Arial" panose="020B0604020202020204" pitchFamily="34" charset="0"/>
                <a:ea typeface="HG Mincho Light J"/>
                <a:cs typeface="Arial" panose="020B0604020202020204" pitchFamily="34" charset="0"/>
              </a:rPr>
              <a:t>. </a:t>
            </a:r>
          </a:p>
          <a:p>
            <a:pPr algn="just">
              <a:lnSpc>
                <a:spcPct val="115000"/>
              </a:lnSpc>
            </a:pPr>
            <a:endParaRPr lang="it-IT" sz="1600" kern="50" spc="10" dirty="0">
              <a:latin typeface="Arial" panose="020B0604020202020204" pitchFamily="34" charset="0"/>
              <a:ea typeface="HG Mincho Light J"/>
              <a:cs typeface="Arial" panose="020B0604020202020204" pitchFamily="34" charset="0"/>
            </a:endParaRPr>
          </a:p>
          <a:p>
            <a:pPr algn="just">
              <a:lnSpc>
                <a:spcPct val="115000"/>
              </a:lnSpc>
            </a:pPr>
            <a:r>
              <a:rPr lang="it-IT" sz="1600" b="1" kern="50" spc="10" dirty="0">
                <a:latin typeface="Arial" panose="020B0604020202020204" pitchFamily="34" charset="0"/>
                <a:ea typeface="HG Mincho Light J"/>
                <a:cs typeface="Arial" panose="020B0604020202020204" pitchFamily="34" charset="0"/>
              </a:rPr>
              <a:t>Il contratto dovrà riportare la seguente intestazione:</a:t>
            </a:r>
            <a:endParaRPr lang="it-IT" sz="1600" kern="50" spc="10" dirty="0">
              <a:latin typeface="Arial" panose="020B0604020202020204" pitchFamily="34" charset="0"/>
              <a:ea typeface="HG Mincho Light J"/>
              <a:cs typeface="Arial" panose="020B0604020202020204" pitchFamily="34" charset="0"/>
            </a:endParaRPr>
          </a:p>
          <a:p>
            <a:pPr>
              <a:lnSpc>
                <a:spcPct val="115000"/>
              </a:lnSpc>
            </a:pPr>
            <a:r>
              <a:rPr lang="it-IT" sz="1600" kern="50" spc="10" dirty="0">
                <a:latin typeface="Arial" panose="020B0604020202020204" pitchFamily="34" charset="0"/>
                <a:ea typeface="HG Mincho Light J"/>
                <a:cs typeface="Arial" panose="020B0604020202020204" pitchFamily="34" charset="0"/>
              </a:rPr>
              <a:t>Studio Fieschi &amp; soci </a:t>
            </a:r>
            <a:r>
              <a:rPr lang="it-IT" sz="1600" kern="50" spc="10" dirty="0" err="1">
                <a:latin typeface="Arial" panose="020B0604020202020204" pitchFamily="34" charset="0"/>
                <a:ea typeface="HG Mincho Light J"/>
                <a:cs typeface="Arial" panose="020B0604020202020204" pitchFamily="34" charset="0"/>
              </a:rPr>
              <a:t>SpA</a:t>
            </a:r>
            <a:endParaRPr lang="it-IT" sz="1600" b="1" kern="50" spc="10" dirty="0">
              <a:latin typeface="Arial" panose="020B0604020202020204" pitchFamily="34" charset="0"/>
              <a:ea typeface="HG Mincho Light J"/>
              <a:cs typeface="Arial" panose="020B0604020202020204" pitchFamily="34" charset="0"/>
            </a:endParaRPr>
          </a:p>
          <a:p>
            <a:pPr algn="just"/>
            <a:r>
              <a:rPr lang="it-IT" sz="1600" kern="50" spc="10" dirty="0">
                <a:latin typeface="Arial" panose="020B0604020202020204" pitchFamily="34" charset="0"/>
                <a:ea typeface="HG Mincho Light J"/>
                <a:cs typeface="Arial" panose="020B0604020202020204" pitchFamily="34" charset="0"/>
              </a:rPr>
              <a:t>C.so Vittorio Emanuele</a:t>
            </a:r>
            <a:r>
              <a:rPr lang="it-IT" sz="1600" kern="50" spc="10" baseline="0" dirty="0">
                <a:latin typeface="Arial" panose="020B0604020202020204" pitchFamily="34" charset="0"/>
                <a:ea typeface="HG Mincho Light J"/>
                <a:cs typeface="Arial" panose="020B0604020202020204" pitchFamily="34" charset="0"/>
              </a:rPr>
              <a:t> II</a:t>
            </a:r>
            <a:r>
              <a:rPr lang="it-IT" sz="1600" kern="50" spc="10" dirty="0">
                <a:latin typeface="Arial" panose="020B0604020202020204" pitchFamily="34" charset="0"/>
                <a:ea typeface="HG Mincho Light J"/>
                <a:cs typeface="Arial" panose="020B0604020202020204" pitchFamily="34" charset="0"/>
              </a:rPr>
              <a:t>, 18</a:t>
            </a:r>
          </a:p>
          <a:p>
            <a:pPr algn="just"/>
            <a:r>
              <a:rPr lang="it-IT" sz="1600" kern="50" spc="10" dirty="0">
                <a:latin typeface="Arial" panose="020B0604020202020204" pitchFamily="34" charset="0"/>
                <a:ea typeface="HG Mincho Light J"/>
                <a:cs typeface="Arial" panose="020B0604020202020204" pitchFamily="34" charset="0"/>
              </a:rPr>
              <a:t>10123 Torino</a:t>
            </a:r>
          </a:p>
          <a:p>
            <a:pPr algn="just">
              <a:lnSpc>
                <a:spcPct val="115000"/>
              </a:lnSpc>
            </a:pPr>
            <a:r>
              <a:rPr lang="it-IT" sz="1600" kern="50" spc="10" dirty="0">
                <a:latin typeface="Arial" panose="020B0604020202020204" pitchFamily="34" charset="0"/>
                <a:ea typeface="HG Mincho Light J"/>
                <a:cs typeface="Arial" panose="020B0604020202020204" pitchFamily="34" charset="0"/>
              </a:rPr>
              <a:t>P. IVA e C.F: IT10846600012</a:t>
            </a:r>
          </a:p>
        </p:txBody>
      </p:sp>
      <p:cxnSp>
        <p:nvCxnSpPr>
          <p:cNvPr id="11" name="Connettore 1 10"/>
          <p:cNvCxnSpPr/>
          <p:nvPr userDrawn="1"/>
        </p:nvCxnSpPr>
        <p:spPr>
          <a:xfrm>
            <a:off x="6426200" y="1550295"/>
            <a:ext cx="0" cy="4356834"/>
          </a:xfrm>
          <a:prstGeom prst="line">
            <a:avLst/>
          </a:prstGeom>
        </p:spPr>
        <p:style>
          <a:lnRef idx="3">
            <a:schemeClr val="accent2"/>
          </a:lnRef>
          <a:fillRef idx="0">
            <a:schemeClr val="accent2"/>
          </a:fillRef>
          <a:effectRef idx="2">
            <a:schemeClr val="accent2"/>
          </a:effectRef>
          <a:fontRef idx="minor">
            <a:schemeClr val="tx1"/>
          </a:fontRef>
        </p:style>
      </p:cxnSp>
      <p:sp>
        <p:nvSpPr>
          <p:cNvPr id="12" name="Segnaposto numero diapositiva 5"/>
          <p:cNvSpPr>
            <a:spLocks noGrp="1"/>
          </p:cNvSpPr>
          <p:nvPr>
            <p:ph type="sldNum" sz="quarter" idx="14"/>
          </p:nvPr>
        </p:nvSpPr>
        <p:spPr>
          <a:xfrm>
            <a:off x="11108845" y="6030411"/>
            <a:ext cx="816006" cy="3651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fld id="{7B0BCB27-CFF9-4418-83F6-CD08CCE5A57D}" type="slidenum">
              <a:rPr lang="it-IT" smtClean="0"/>
              <a:pPr/>
              <a:t>‹N›</a:t>
            </a:fld>
            <a:endParaRPr lang="it-IT"/>
          </a:p>
        </p:txBody>
      </p:sp>
      <p:sp>
        <p:nvSpPr>
          <p:cNvPr id="14" name="Rettangolo 13"/>
          <p:cNvSpPr/>
          <p:nvPr userDrawn="1"/>
        </p:nvSpPr>
        <p:spPr>
          <a:xfrm>
            <a:off x="6779061" y="1834343"/>
            <a:ext cx="4550856" cy="3771802"/>
          </a:xfrm>
          <a:prstGeom prst="rect">
            <a:avLst/>
          </a:prstGeom>
        </p:spPr>
        <p:txBody>
          <a:bodyPr wrap="square">
            <a:spAutoFit/>
          </a:bodyPr>
          <a:lstStyle/>
          <a:p>
            <a:pPr algn="just">
              <a:lnSpc>
                <a:spcPct val="115000"/>
              </a:lnSpc>
              <a:spcAft>
                <a:spcPts val="600"/>
              </a:spcAft>
            </a:pPr>
            <a:r>
              <a:rPr lang="it-IT" sz="1400" b="1" kern="50" spc="10" dirty="0">
                <a:latin typeface="Arial" panose="020B0604020202020204" pitchFamily="34" charset="0"/>
                <a:ea typeface="HG Mincho Light J"/>
                <a:cs typeface="Arial" panose="020B0604020202020204" pitchFamily="34" charset="0"/>
              </a:rPr>
              <a:t>Accordo di riservatezza</a:t>
            </a:r>
          </a:p>
          <a:p>
            <a:pPr algn="just">
              <a:spcAft>
                <a:spcPts val="600"/>
              </a:spcAft>
            </a:pPr>
            <a:r>
              <a:rPr lang="it-IT" sz="1100" kern="50" spc="10" dirty="0">
                <a:latin typeface="Arial" panose="020B0604020202020204" pitchFamily="34" charset="0"/>
                <a:ea typeface="HG Mincho Light J"/>
                <a:cs typeface="Arial" panose="020B0604020202020204" pitchFamily="34" charset="0"/>
              </a:rPr>
              <a:t>Tutti i documenti e le informazioni fornite dal cliente a Studio Fieschi &amp; soci durante le attività dovranno essere considerate strettamente confidenziali. Studio Fieschi &amp; soci dovrà:</a:t>
            </a:r>
          </a:p>
          <a:p>
            <a:pPr marL="342900" lvl="0" indent="-342900" algn="just">
              <a:spcAft>
                <a:spcPts val="600"/>
              </a:spcAft>
              <a:buFont typeface="Calibri" panose="020F0502020204030204" pitchFamily="34" charset="0"/>
              <a:buChar char="-"/>
            </a:pPr>
            <a:r>
              <a:rPr lang="it-IT" sz="1100" kern="50" spc="10" dirty="0">
                <a:latin typeface="Arial" panose="020B0604020202020204" pitchFamily="34" charset="0"/>
                <a:ea typeface="Calibri" panose="020F0502020204030204" pitchFamily="34" charset="0"/>
                <a:cs typeface="Arial" panose="020B0604020202020204" pitchFamily="34" charset="0"/>
              </a:rPr>
              <a:t>Limitare la divulgazione di qualunque informazione confidenziale ai propri responsabili, dipendenti o collaboratori (in generale “rappresentanti”), come ragionevolmente richiesto in relazione al rapporto lavorativo corrente o potenziale, a cui questo accordo fa riferimento e solo a tale scopo;</a:t>
            </a:r>
          </a:p>
          <a:p>
            <a:pPr marL="342900" lvl="0" indent="-342900" algn="just">
              <a:spcAft>
                <a:spcPts val="600"/>
              </a:spcAft>
              <a:buFont typeface="Calibri" panose="020F0502020204030204" pitchFamily="34" charset="0"/>
              <a:buChar char="-"/>
            </a:pPr>
            <a:r>
              <a:rPr lang="it-IT" sz="1100" kern="50" spc="10" dirty="0">
                <a:latin typeface="Arial" panose="020B0604020202020204" pitchFamily="34" charset="0"/>
                <a:ea typeface="Calibri" panose="020F0502020204030204" pitchFamily="34" charset="0"/>
                <a:cs typeface="Arial" panose="020B0604020202020204" pitchFamily="34" charset="0"/>
              </a:rPr>
              <a:t>Comunicare ai propri rappresentanti la natura della proprietà delle informazioni confidenziali e degli obblighi derivanti da questo accordo e richiedere a tali rappresentanti di mantenere riservate tutte le informazioni ottenute dal cliente;</a:t>
            </a:r>
          </a:p>
          <a:p>
            <a:pPr marL="342900" lvl="0" indent="-342900" algn="just">
              <a:spcAft>
                <a:spcPts val="600"/>
              </a:spcAft>
              <a:buFont typeface="Calibri" panose="020F0502020204030204" pitchFamily="34" charset="0"/>
              <a:buChar char="-"/>
            </a:pPr>
            <a:r>
              <a:rPr lang="it-IT" sz="1100" kern="50" spc="10" dirty="0">
                <a:latin typeface="Arial" panose="020B0604020202020204" pitchFamily="34" charset="0"/>
                <a:ea typeface="Calibri" panose="020F0502020204030204" pitchFamily="34" charset="0"/>
                <a:cs typeface="Arial" panose="020B0604020202020204" pitchFamily="34" charset="0"/>
              </a:rPr>
              <a:t>Archiviare e salvaguardare tutte le informazioni confidenziali ricevute dal cliente, ponendo almeno la stessa attenzione impiegata per le proprie informazioni confidenziali;</a:t>
            </a:r>
          </a:p>
          <a:p>
            <a:pPr marL="342900" lvl="0" indent="-342900" algn="just">
              <a:spcAft>
                <a:spcPts val="600"/>
              </a:spcAft>
              <a:buFont typeface="Calibri" panose="020F0502020204030204" pitchFamily="34" charset="0"/>
              <a:buChar char="-"/>
            </a:pPr>
            <a:r>
              <a:rPr lang="it-IT" sz="1100" kern="50" spc="10" dirty="0">
                <a:latin typeface="Arial" panose="020B0604020202020204" pitchFamily="34" charset="0"/>
                <a:ea typeface="Calibri" panose="020F0502020204030204" pitchFamily="34" charset="0"/>
                <a:cs typeface="Arial" panose="020B0604020202020204" pitchFamily="34" charset="0"/>
              </a:rPr>
              <a:t>Non divulgare alcuna informazione confidenziale ricevuta dal cliente a parti terze (a eccezione di quanto altrimenti concordato con il cliente).</a:t>
            </a:r>
            <a:endParaRPr lang="it-IT" sz="1100" kern="50" spc="1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Content Placeholder 8">
            <a:extLst>
              <a:ext uri="{FF2B5EF4-FFF2-40B4-BE49-F238E27FC236}">
                <a16:creationId xmlns:a16="http://schemas.microsoft.com/office/drawing/2014/main" id="{3080879F-77E8-47D4-A409-D99F187019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248" y="6030411"/>
            <a:ext cx="335932" cy="145756"/>
          </a:xfrm>
          <a:prstGeom prst="rect">
            <a:avLst/>
          </a:prstGeom>
        </p:spPr>
      </p:pic>
    </p:spTree>
    <p:extLst>
      <p:ext uri="{BB962C8B-B14F-4D97-AF65-F5344CB8AC3E}">
        <p14:creationId xmlns:p14="http://schemas.microsoft.com/office/powerpoint/2010/main" val="1276881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100070"/>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8" r:id="rId3"/>
    <p:sldLayoutId id="2147483649" r:id="rId4"/>
    <p:sldLayoutId id="2147483656" r:id="rId5"/>
    <p:sldLayoutId id="2147483651" r:id="rId6"/>
    <p:sldLayoutId id="2147483662" r:id="rId7"/>
    <p:sldLayoutId id="2147483652" r:id="rId8"/>
    <p:sldLayoutId id="2147483661" r:id="rId9"/>
    <p:sldLayoutId id="2147483655" r:id="rId10"/>
    <p:sldLayoutId id="2147483657" r:id="rId11"/>
    <p:sldLayoutId id="2147483654" r:id="rId12"/>
    <p:sldLayoutId id="2147483660" r:id="rId13"/>
    <p:sldLayoutId id="21474836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141863" y="2849617"/>
            <a:ext cx="4461078" cy="839359"/>
          </a:xfrm>
        </p:spPr>
        <p:txBody>
          <a:bodyPr/>
          <a:lstStyle/>
          <a:p>
            <a:pPr>
              <a:spcAft>
                <a:spcPts val="600"/>
              </a:spcAft>
            </a:pPr>
            <a:r>
              <a:rPr lang="it-IT" b="1" dirty="0">
                <a:solidFill>
                  <a:srgbClr val="EF7524"/>
                </a:solidFill>
              </a:rPr>
              <a:t>La matrice di materialità di CEPI </a:t>
            </a:r>
            <a:r>
              <a:rPr lang="it-IT" b="1" dirty="0" err="1">
                <a:solidFill>
                  <a:srgbClr val="EF7524"/>
                </a:solidFill>
              </a:rPr>
              <a:t>SpA</a:t>
            </a:r>
            <a:endParaRPr lang="it-IT" b="1" dirty="0">
              <a:solidFill>
                <a:srgbClr val="EF7524"/>
              </a:solidFill>
            </a:endParaRPr>
          </a:p>
        </p:txBody>
      </p:sp>
      <p:sp>
        <p:nvSpPr>
          <p:cNvPr id="5" name="Segnaposto testo 4"/>
          <p:cNvSpPr>
            <a:spLocks noGrp="1"/>
          </p:cNvSpPr>
          <p:nvPr>
            <p:ph type="body" sz="quarter" idx="11"/>
          </p:nvPr>
        </p:nvSpPr>
        <p:spPr/>
        <p:txBody>
          <a:bodyPr/>
          <a:lstStyle/>
          <a:p>
            <a:r>
              <a:rPr lang="it-IT" sz="1800" dirty="0">
                <a:solidFill>
                  <a:srgbClr val="821439"/>
                </a:solidFill>
              </a:rPr>
              <a:t>Novembre 2022</a:t>
            </a:r>
          </a:p>
        </p:txBody>
      </p:sp>
      <p:sp>
        <p:nvSpPr>
          <p:cNvPr id="7" name="Titolo 3">
            <a:extLst>
              <a:ext uri="{FF2B5EF4-FFF2-40B4-BE49-F238E27FC236}">
                <a16:creationId xmlns:a16="http://schemas.microsoft.com/office/drawing/2014/main" id="{FCDEE558-5C45-4925-9092-110228F241BB}"/>
              </a:ext>
            </a:extLst>
          </p:cNvPr>
          <p:cNvSpPr txBox="1">
            <a:spLocks/>
          </p:cNvSpPr>
          <p:nvPr/>
        </p:nvSpPr>
        <p:spPr>
          <a:xfrm>
            <a:off x="1141863" y="3755820"/>
            <a:ext cx="4165243" cy="409649"/>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a:spcAft>
                <a:spcPts val="600"/>
              </a:spcAft>
            </a:pPr>
            <a:r>
              <a:rPr lang="it-IT" sz="2000" i="1" dirty="0">
                <a:solidFill>
                  <a:srgbClr val="821439"/>
                </a:solidFill>
              </a:rPr>
              <a:t>Report di presentazione dei risultati</a:t>
            </a:r>
          </a:p>
        </p:txBody>
      </p:sp>
      <p:pic>
        <p:nvPicPr>
          <p:cNvPr id="6" name="Immagine 5" descr="Immagine che contiene testo, clipart&#10;&#10;Descrizione generata automaticamente">
            <a:extLst>
              <a:ext uri="{FF2B5EF4-FFF2-40B4-BE49-F238E27FC236}">
                <a16:creationId xmlns:a16="http://schemas.microsoft.com/office/drawing/2014/main" id="{009E81D4-23BC-EBC4-74C1-FA6E9768A9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5688" y="823098"/>
            <a:ext cx="1869287" cy="376429"/>
          </a:xfrm>
          <a:prstGeom prst="rect">
            <a:avLst/>
          </a:prstGeom>
        </p:spPr>
      </p:pic>
      <p:pic>
        <p:nvPicPr>
          <p:cNvPr id="10" name="Immagine 9">
            <a:extLst>
              <a:ext uri="{FF2B5EF4-FFF2-40B4-BE49-F238E27FC236}">
                <a16:creationId xmlns:a16="http://schemas.microsoft.com/office/drawing/2014/main" id="{A9A889F9-2277-78C8-7349-FC752AB52122}"/>
              </a:ext>
            </a:extLst>
          </p:cNvPr>
          <p:cNvPicPr>
            <a:picLocks noChangeAspect="1"/>
          </p:cNvPicPr>
          <p:nvPr/>
        </p:nvPicPr>
        <p:blipFill>
          <a:blip r:embed="rId3"/>
          <a:stretch>
            <a:fillRect/>
          </a:stretch>
        </p:blipFill>
        <p:spPr>
          <a:xfrm>
            <a:off x="1141863" y="1643347"/>
            <a:ext cx="1352781" cy="728059"/>
          </a:xfrm>
          <a:prstGeom prst="rect">
            <a:avLst/>
          </a:prstGeom>
        </p:spPr>
      </p:pic>
    </p:spTree>
    <p:extLst>
      <p:ext uri="{BB962C8B-B14F-4D97-AF65-F5344CB8AC3E}">
        <p14:creationId xmlns:p14="http://schemas.microsoft.com/office/powerpoint/2010/main" val="161160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46E0378-9518-4AF8-B2EA-AFD1B6C39C21}"/>
              </a:ext>
            </a:extLst>
          </p:cNvPr>
          <p:cNvSpPr>
            <a:spLocks noGrp="1"/>
          </p:cNvSpPr>
          <p:nvPr>
            <p:ph type="body" sz="quarter" idx="11"/>
          </p:nvPr>
        </p:nvSpPr>
        <p:spPr>
          <a:xfrm>
            <a:off x="838199" y="2064255"/>
            <a:ext cx="10270645" cy="576098"/>
          </a:xfrm>
        </p:spPr>
        <p:txBody>
          <a:bodyPr/>
          <a:lstStyle/>
          <a:p>
            <a:pPr marL="0" indent="0" algn="just">
              <a:buNone/>
            </a:pPr>
            <a:r>
              <a:rPr lang="it-IT" sz="1600" dirty="0"/>
              <a:t>Il risultato dell’analisi e delle successive elaborazioni, precedentemente presentate, sono i punteggi di rilevanza che collocano i temi prioritari sull’asse degli </a:t>
            </a:r>
            <a:r>
              <a:rPr lang="it-IT" sz="1600" i="1" dirty="0"/>
              <a:t>stakeholder</a:t>
            </a:r>
            <a:r>
              <a:rPr lang="it-IT" sz="1600" dirty="0"/>
              <a:t> della matrice di materialità di CEPI: </a:t>
            </a:r>
          </a:p>
        </p:txBody>
      </p:sp>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10</a:t>
            </a:fld>
            <a:endParaRPr lang="it-IT"/>
          </a:p>
        </p:txBody>
      </p:sp>
      <p:graphicFrame>
        <p:nvGraphicFramePr>
          <p:cNvPr id="25" name="Tabella 6">
            <a:extLst>
              <a:ext uri="{FF2B5EF4-FFF2-40B4-BE49-F238E27FC236}">
                <a16:creationId xmlns:a16="http://schemas.microsoft.com/office/drawing/2014/main" id="{2C92D6F6-DA24-48DE-973A-20A9E2CCAEC5}"/>
              </a:ext>
            </a:extLst>
          </p:cNvPr>
          <p:cNvGraphicFramePr>
            <a:graphicFrameLocks noGrp="1"/>
          </p:cNvGraphicFramePr>
          <p:nvPr>
            <p:extLst>
              <p:ext uri="{D42A27DB-BD31-4B8C-83A1-F6EECF244321}">
                <p14:modId xmlns:p14="http://schemas.microsoft.com/office/powerpoint/2010/main" val="3955918712"/>
              </p:ext>
            </p:extLst>
          </p:nvPr>
        </p:nvGraphicFramePr>
        <p:xfrm>
          <a:off x="1981487" y="2786371"/>
          <a:ext cx="6530109" cy="3377363"/>
        </p:xfrm>
        <a:graphic>
          <a:graphicData uri="http://schemas.openxmlformats.org/drawingml/2006/table">
            <a:tbl>
              <a:tblPr firstRow="1" bandRow="1">
                <a:tableStyleId>{21E4AEA4-8DFA-4A89-87EB-49C32662AFE0}</a:tableStyleId>
              </a:tblPr>
              <a:tblGrid>
                <a:gridCol w="3916845">
                  <a:extLst>
                    <a:ext uri="{9D8B030D-6E8A-4147-A177-3AD203B41FA5}">
                      <a16:colId xmlns:a16="http://schemas.microsoft.com/office/drawing/2014/main" val="3493359792"/>
                    </a:ext>
                  </a:extLst>
                </a:gridCol>
                <a:gridCol w="2613264">
                  <a:extLst>
                    <a:ext uri="{9D8B030D-6E8A-4147-A177-3AD203B41FA5}">
                      <a16:colId xmlns:a16="http://schemas.microsoft.com/office/drawing/2014/main" val="2333796084"/>
                    </a:ext>
                  </a:extLst>
                </a:gridCol>
              </a:tblGrid>
              <a:tr h="422228">
                <a:tc>
                  <a:txBody>
                    <a:bodyPr/>
                    <a:lstStyle/>
                    <a:p>
                      <a:pPr algn="ctr" fontAlgn="ctr"/>
                      <a:r>
                        <a:rPr lang="it-IT" sz="1400" u="none" strike="noStrike" dirty="0">
                          <a:effectLst/>
                          <a:latin typeface="Arial" panose="020B0604020202020204" pitchFamily="34" charset="0"/>
                          <a:cs typeface="Arial" panose="020B0604020202020204" pitchFamily="34" charset="0"/>
                        </a:rPr>
                        <a:t>Tema prioritario </a:t>
                      </a:r>
                      <a:endParaRPr lang="it-IT" sz="1400" b="1" i="0" u="none" strike="noStrike" dirty="0">
                        <a:solidFill>
                          <a:srgbClr val="FFFFFF"/>
                        </a:solidFill>
                        <a:effectLst/>
                        <a:latin typeface="Arial" panose="020B0604020202020204" pitchFamily="34" charset="0"/>
                        <a:cs typeface="Arial" panose="020B0604020202020204" pitchFamily="34" charset="0"/>
                      </a:endParaRPr>
                    </a:p>
                  </a:txBody>
                  <a:tcPr marL="3810" marR="3810" marT="3810" marB="0" anchor="ctr"/>
                </a:tc>
                <a:tc>
                  <a:txBody>
                    <a:bodyPr/>
                    <a:lstStyle/>
                    <a:p>
                      <a:pPr algn="ctr" fontAlgn="ctr"/>
                      <a:r>
                        <a:rPr lang="it-IT" sz="1400" u="none" strike="noStrike" dirty="0">
                          <a:effectLst/>
                          <a:latin typeface="Arial" panose="020B0604020202020204" pitchFamily="34" charset="0"/>
                          <a:cs typeface="Arial" panose="020B0604020202020204" pitchFamily="34" charset="0"/>
                        </a:rPr>
                        <a:t>Punteggio asse </a:t>
                      </a:r>
                      <a:r>
                        <a:rPr lang="it-IT" sz="1400" i="1" u="none" strike="noStrike" dirty="0">
                          <a:effectLst/>
                          <a:latin typeface="Arial" panose="020B0604020202020204" pitchFamily="34" charset="0"/>
                          <a:cs typeface="Arial" panose="020B0604020202020204" pitchFamily="34" charset="0"/>
                        </a:rPr>
                        <a:t>stakeholder</a:t>
                      </a:r>
                      <a:endParaRPr lang="it-IT" sz="1400" b="1" i="1" u="none" strike="noStrike" dirty="0">
                        <a:solidFill>
                          <a:srgbClr val="FFFFFF"/>
                        </a:solidFill>
                        <a:effectLst/>
                        <a:latin typeface="Arial" panose="020B0604020202020204" pitchFamily="34" charset="0"/>
                        <a:cs typeface="Arial" panose="020B0604020202020204" pitchFamily="34" charset="0"/>
                      </a:endParaRPr>
                    </a:p>
                  </a:txBody>
                  <a:tcPr marL="3810" marR="3810" marT="3810" marB="0" anchor="ctr"/>
                </a:tc>
                <a:extLst>
                  <a:ext uri="{0D108BD9-81ED-4DB2-BD59-A6C34878D82A}">
                    <a16:rowId xmlns:a16="http://schemas.microsoft.com/office/drawing/2014/main" val="1844888851"/>
                  </a:ext>
                </a:extLst>
              </a:tr>
              <a:tr h="290794">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Integrità aziendale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4,4</a:t>
                      </a:r>
                    </a:p>
                  </a:txBody>
                  <a:tcPr marL="3810" marR="3810" marT="3810" marB="0" anchor="ctr"/>
                </a:tc>
                <a:extLst>
                  <a:ext uri="{0D108BD9-81ED-4DB2-BD59-A6C34878D82A}">
                    <a16:rowId xmlns:a16="http://schemas.microsoft.com/office/drawing/2014/main" val="3132666336"/>
                  </a:ext>
                </a:extLst>
              </a:tr>
              <a:tr h="290794">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Qualità e sostenibilità del prodotto</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4,4</a:t>
                      </a:r>
                    </a:p>
                  </a:txBody>
                  <a:tcPr marL="3810" marR="3810" marT="3810" marB="0" anchor="ctr"/>
                </a:tc>
                <a:extLst>
                  <a:ext uri="{0D108BD9-81ED-4DB2-BD59-A6C34878D82A}">
                    <a16:rowId xmlns:a16="http://schemas.microsoft.com/office/drawing/2014/main" val="295097667"/>
                  </a:ext>
                </a:extLst>
              </a:tr>
              <a:tr h="247739">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Ricerca, sviluppo e innovazione tecnologica</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4,3</a:t>
                      </a:r>
                    </a:p>
                  </a:txBody>
                  <a:tcPr marL="3810" marR="3810" marT="3810" marB="0" anchor="ctr"/>
                </a:tc>
                <a:extLst>
                  <a:ext uri="{0D108BD9-81ED-4DB2-BD59-A6C34878D82A}">
                    <a16:rowId xmlns:a16="http://schemas.microsoft.com/office/drawing/2014/main" val="3784113820"/>
                  </a:ext>
                </a:extLst>
              </a:tr>
              <a:tr h="265726">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Benessere dei lavoratori</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4,3</a:t>
                      </a:r>
                    </a:p>
                  </a:txBody>
                  <a:tcPr marL="3810" marR="3810" marT="3810" marB="0" anchor="ctr"/>
                </a:tc>
                <a:extLst>
                  <a:ext uri="{0D108BD9-81ED-4DB2-BD59-A6C34878D82A}">
                    <a16:rowId xmlns:a16="http://schemas.microsoft.com/office/drawing/2014/main" val="3184632065"/>
                  </a:ext>
                </a:extLst>
              </a:tr>
              <a:tr h="265726">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Relazioni con la comunità</a:t>
                      </a:r>
                    </a:p>
                  </a:txBody>
                  <a:tcPr marL="3810" marR="3810" marT="3810" marB="0" anchor="ctr"/>
                </a:tc>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4,2</a:t>
                      </a:r>
                    </a:p>
                  </a:txBody>
                  <a:tcPr marL="3810" marR="3810" marT="3810" marB="0" anchor="ctr"/>
                </a:tc>
                <a:extLst>
                  <a:ext uri="{0D108BD9-81ED-4DB2-BD59-A6C34878D82A}">
                    <a16:rowId xmlns:a16="http://schemas.microsoft.com/office/drawing/2014/main" val="2466653474"/>
                  </a:ext>
                </a:extLst>
              </a:tr>
              <a:tr h="265726">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Tutela dell’ambiente</a:t>
                      </a:r>
                    </a:p>
                  </a:txBody>
                  <a:tcPr marL="3810" marR="3810" marT="3810" marB="0" anchor="ctr"/>
                </a:tc>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4,1</a:t>
                      </a:r>
                    </a:p>
                  </a:txBody>
                  <a:tcPr marL="3810" marR="3810" marT="3810" marB="0" anchor="ctr"/>
                </a:tc>
                <a:extLst>
                  <a:ext uri="{0D108BD9-81ED-4DB2-BD59-A6C34878D82A}">
                    <a16:rowId xmlns:a16="http://schemas.microsoft.com/office/drawing/2014/main" val="1522736631"/>
                  </a:ext>
                </a:extLst>
              </a:tr>
              <a:tr h="265726">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Soddisfazione del cliente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4,1</a:t>
                      </a:r>
                    </a:p>
                  </a:txBody>
                  <a:tcPr marL="3810" marR="3810" marT="3810" marB="0" anchor="ctr"/>
                </a:tc>
                <a:extLst>
                  <a:ext uri="{0D108BD9-81ED-4DB2-BD59-A6C34878D82A}">
                    <a16:rowId xmlns:a16="http://schemas.microsoft.com/office/drawing/2014/main" val="4003321033"/>
                  </a:ext>
                </a:extLst>
              </a:tr>
              <a:tr h="265726">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Diritti umani</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a:t>
                      </a:r>
                    </a:p>
                  </a:txBody>
                  <a:tcPr marL="3810" marR="3810" marT="3810" marB="0" anchor="ctr"/>
                </a:tc>
                <a:extLst>
                  <a:ext uri="{0D108BD9-81ED-4DB2-BD59-A6C34878D82A}">
                    <a16:rowId xmlns:a16="http://schemas.microsoft.com/office/drawing/2014/main" val="487636042"/>
                  </a:ext>
                </a:extLst>
              </a:tr>
              <a:tr h="2657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Valore e solidità dell'azienda</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3,8</a:t>
                      </a:r>
                    </a:p>
                  </a:txBody>
                  <a:tcPr marL="3810" marR="3810" marT="3810" marB="0" anchor="ctr"/>
                </a:tc>
                <a:extLst>
                  <a:ext uri="{0D108BD9-81ED-4DB2-BD59-A6C34878D82A}">
                    <a16:rowId xmlns:a16="http://schemas.microsoft.com/office/drawing/2014/main" val="3624714108"/>
                  </a:ext>
                </a:extLst>
              </a:tr>
              <a:tr h="265726">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Parità di genere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3,6</a:t>
                      </a:r>
                    </a:p>
                  </a:txBody>
                  <a:tcPr marL="3810" marR="3810" marT="3810" marB="0" anchor="ctr"/>
                </a:tc>
                <a:extLst>
                  <a:ext uri="{0D108BD9-81ED-4DB2-BD59-A6C34878D82A}">
                    <a16:rowId xmlns:a16="http://schemas.microsoft.com/office/drawing/2014/main" val="732399319"/>
                  </a:ext>
                </a:extLst>
              </a:tr>
              <a:tr h="265726">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Catena di fornitura sostenibile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3,2</a:t>
                      </a:r>
                    </a:p>
                  </a:txBody>
                  <a:tcPr marL="3810" marR="3810" marT="3810" marB="0" anchor="ctr"/>
                </a:tc>
                <a:extLst>
                  <a:ext uri="{0D108BD9-81ED-4DB2-BD59-A6C34878D82A}">
                    <a16:rowId xmlns:a16="http://schemas.microsoft.com/office/drawing/2014/main" val="2095624248"/>
                  </a:ext>
                </a:extLst>
              </a:tr>
            </a:tbl>
          </a:graphicData>
        </a:graphic>
      </p:graphicFrame>
      <p:sp>
        <p:nvSpPr>
          <p:cNvPr id="26" name="Freccia in giù 25">
            <a:extLst>
              <a:ext uri="{FF2B5EF4-FFF2-40B4-BE49-F238E27FC236}">
                <a16:creationId xmlns:a16="http://schemas.microsoft.com/office/drawing/2014/main" id="{009DCA7A-8335-456D-B11A-1511686480DF}"/>
              </a:ext>
            </a:extLst>
          </p:cNvPr>
          <p:cNvSpPr/>
          <p:nvPr/>
        </p:nvSpPr>
        <p:spPr>
          <a:xfrm flipV="1">
            <a:off x="8854495" y="3168752"/>
            <a:ext cx="506627" cy="2694659"/>
          </a:xfrm>
          <a:prstGeom prst="downArrow">
            <a:avLst/>
          </a:prstGeom>
          <a:gradFill flip="none" rotWithShape="1">
            <a:gsLst>
              <a:gs pos="0">
                <a:srgbClr val="821439"/>
              </a:gs>
              <a:gs pos="50000">
                <a:srgbClr val="821439">
                  <a:tint val="44500"/>
                  <a:satMod val="160000"/>
                </a:srgbClr>
              </a:gs>
              <a:gs pos="100000">
                <a:srgbClr val="821439">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id="{0F31D107-A280-43B3-BADF-8EC9C782BAB0}"/>
              </a:ext>
            </a:extLst>
          </p:cNvPr>
          <p:cNvSpPr txBox="1"/>
          <p:nvPr/>
        </p:nvSpPr>
        <p:spPr>
          <a:xfrm>
            <a:off x="9463382" y="3238845"/>
            <a:ext cx="1645461" cy="261610"/>
          </a:xfrm>
          <a:prstGeom prst="rect">
            <a:avLst/>
          </a:prstGeom>
          <a:noFill/>
        </p:spPr>
        <p:txBody>
          <a:bodyPr wrap="square" rtlCol="0">
            <a:spAutoFit/>
          </a:bodyPr>
          <a:lstStyle/>
          <a:p>
            <a:pPr algn="ctr"/>
            <a:r>
              <a:rPr lang="it-IT" sz="1100" dirty="0">
                <a:solidFill>
                  <a:srgbClr val="821439"/>
                </a:solidFill>
                <a:latin typeface="Arial" panose="020B0604020202020204" pitchFamily="34" charset="0"/>
                <a:cs typeface="Arial" panose="020B0604020202020204" pitchFamily="34" charset="0"/>
              </a:rPr>
              <a:t>Maggiore importanza</a:t>
            </a:r>
          </a:p>
        </p:txBody>
      </p:sp>
      <p:sp>
        <p:nvSpPr>
          <p:cNvPr id="28" name="CasellaDiTesto 27">
            <a:extLst>
              <a:ext uri="{FF2B5EF4-FFF2-40B4-BE49-F238E27FC236}">
                <a16:creationId xmlns:a16="http://schemas.microsoft.com/office/drawing/2014/main" id="{6C60630E-6470-4344-9F20-629F2F334F16}"/>
              </a:ext>
            </a:extLst>
          </p:cNvPr>
          <p:cNvSpPr txBox="1"/>
          <p:nvPr/>
        </p:nvSpPr>
        <p:spPr>
          <a:xfrm>
            <a:off x="9463381" y="5538318"/>
            <a:ext cx="1645461" cy="261610"/>
          </a:xfrm>
          <a:prstGeom prst="rect">
            <a:avLst/>
          </a:prstGeom>
          <a:noFill/>
        </p:spPr>
        <p:txBody>
          <a:bodyPr wrap="square" rtlCol="0">
            <a:spAutoFit/>
          </a:bodyPr>
          <a:lstStyle/>
          <a:p>
            <a:pPr algn="ctr"/>
            <a:r>
              <a:rPr lang="it-IT" sz="1100" dirty="0">
                <a:solidFill>
                  <a:srgbClr val="821439"/>
                </a:solidFill>
                <a:latin typeface="Arial" panose="020B0604020202020204" pitchFamily="34" charset="0"/>
                <a:cs typeface="Arial" panose="020B0604020202020204" pitchFamily="34" charset="0"/>
              </a:rPr>
              <a:t>Minore importanza</a:t>
            </a:r>
          </a:p>
        </p:txBody>
      </p:sp>
      <p:sp>
        <p:nvSpPr>
          <p:cNvPr id="31" name="Rettangolo 30">
            <a:extLst>
              <a:ext uri="{FF2B5EF4-FFF2-40B4-BE49-F238E27FC236}">
                <a16:creationId xmlns:a16="http://schemas.microsoft.com/office/drawing/2014/main" id="{02B9F126-7DB3-4B08-A074-D4694DED0E2A}"/>
              </a:ext>
            </a:extLst>
          </p:cNvPr>
          <p:cNvSpPr/>
          <p:nvPr/>
        </p:nvSpPr>
        <p:spPr>
          <a:xfrm>
            <a:off x="838198" y="2033048"/>
            <a:ext cx="10270645" cy="576097"/>
          </a:xfrm>
          <a:prstGeom prst="rect">
            <a:avLst/>
          </a:prstGeom>
          <a:noFill/>
          <a:ln w="19050">
            <a:solidFill>
              <a:srgbClr val="821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B0217433-90AE-4B95-8A56-6A739C735AD8}"/>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13" name="Rettangolo 12">
            <a:extLst>
              <a:ext uri="{FF2B5EF4-FFF2-40B4-BE49-F238E27FC236}">
                <a16:creationId xmlns:a16="http://schemas.microsoft.com/office/drawing/2014/main" id="{30539C6A-9FA5-40E0-BEC2-862706FCCBD9}"/>
              </a:ext>
            </a:extLst>
          </p:cNvPr>
          <p:cNvSpPr/>
          <p:nvPr/>
        </p:nvSpPr>
        <p:spPr>
          <a:xfrm>
            <a:off x="6943571" y="1035085"/>
            <a:ext cx="2371572"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itolo 1">
            <a:extLst>
              <a:ext uri="{FF2B5EF4-FFF2-40B4-BE49-F238E27FC236}">
                <a16:creationId xmlns:a16="http://schemas.microsoft.com/office/drawing/2014/main" id="{378FFD3C-B79F-4D0C-95F3-4FB14D744F30}"/>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endParaRPr lang="it-IT" b="1" dirty="0">
              <a:solidFill>
                <a:srgbClr val="EF7524"/>
              </a:solidFill>
            </a:endParaRPr>
          </a:p>
        </p:txBody>
      </p:sp>
      <p:sp>
        <p:nvSpPr>
          <p:cNvPr id="18" name="Segnaposto testo 2">
            <a:extLst>
              <a:ext uri="{FF2B5EF4-FFF2-40B4-BE49-F238E27FC236}">
                <a16:creationId xmlns:a16="http://schemas.microsoft.com/office/drawing/2014/main" id="{D479948C-E180-4A86-B5CB-084E23788AF3}"/>
              </a:ext>
            </a:extLst>
          </p:cNvPr>
          <p:cNvSpPr>
            <a:spLocks noGrp="1"/>
          </p:cNvSpPr>
          <p:nvPr>
            <p:ph type="body" sz="quarter" idx="10"/>
          </p:nvPr>
        </p:nvSpPr>
        <p:spPr>
          <a:xfrm>
            <a:off x="838200" y="994588"/>
            <a:ext cx="10491717" cy="294748"/>
          </a:xfrm>
        </p:spPr>
        <p:txBody>
          <a:bodyPr/>
          <a:lstStyle/>
          <a:p>
            <a:r>
              <a:rPr lang="it-IT" dirty="0">
                <a:solidFill>
                  <a:schemeClr val="accent2"/>
                </a:solidFill>
              </a:rPr>
              <a:t>Metodologia utilizzata </a:t>
            </a:r>
          </a:p>
        </p:txBody>
      </p:sp>
    </p:spTree>
    <p:extLst>
      <p:ext uri="{BB962C8B-B14F-4D97-AF65-F5344CB8AC3E}">
        <p14:creationId xmlns:p14="http://schemas.microsoft.com/office/powerpoint/2010/main" val="1615130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4C316DF-0DAB-438B-96E5-EDE1757209C2}"/>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5" name="Segnaposto numero diapositiva 4">
            <a:extLst>
              <a:ext uri="{FF2B5EF4-FFF2-40B4-BE49-F238E27FC236}">
                <a16:creationId xmlns:a16="http://schemas.microsoft.com/office/drawing/2014/main" id="{3CE7B64A-1BF1-4AF5-BAFF-BA1B8CCA1EF2}"/>
              </a:ext>
            </a:extLst>
          </p:cNvPr>
          <p:cNvSpPr>
            <a:spLocks noGrp="1"/>
          </p:cNvSpPr>
          <p:nvPr>
            <p:ph type="sldNum" sz="quarter" idx="14"/>
          </p:nvPr>
        </p:nvSpPr>
        <p:spPr/>
        <p:txBody>
          <a:bodyPr/>
          <a:lstStyle/>
          <a:p>
            <a:fld id="{7B0BCB27-CFF9-4418-83F6-CD08CCE5A57D}" type="slidenum">
              <a:rPr lang="it-IT" smtClean="0"/>
              <a:pPr/>
              <a:t>11</a:t>
            </a:fld>
            <a:endParaRPr lang="it-IT"/>
          </a:p>
        </p:txBody>
      </p:sp>
      <p:sp>
        <p:nvSpPr>
          <p:cNvPr id="8" name="Titolo 1">
            <a:extLst>
              <a:ext uri="{FF2B5EF4-FFF2-40B4-BE49-F238E27FC236}">
                <a16:creationId xmlns:a16="http://schemas.microsoft.com/office/drawing/2014/main" id="{DBC80154-F577-4A24-BD65-8D9B09D16DF9}"/>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endParaRPr lang="it-IT" b="1" dirty="0">
              <a:solidFill>
                <a:srgbClr val="EF7524"/>
              </a:solidFill>
            </a:endParaRPr>
          </a:p>
        </p:txBody>
      </p:sp>
      <p:sp>
        <p:nvSpPr>
          <p:cNvPr id="9" name="Segnaposto testo 2">
            <a:extLst>
              <a:ext uri="{FF2B5EF4-FFF2-40B4-BE49-F238E27FC236}">
                <a16:creationId xmlns:a16="http://schemas.microsoft.com/office/drawing/2014/main" id="{F7ACB383-2BE8-4EA0-9FE1-F3F018A97CE6}"/>
              </a:ext>
            </a:extLst>
          </p:cNvPr>
          <p:cNvSpPr>
            <a:spLocks noGrp="1"/>
          </p:cNvSpPr>
          <p:nvPr>
            <p:ph type="body" sz="quarter" idx="10"/>
          </p:nvPr>
        </p:nvSpPr>
        <p:spPr>
          <a:xfrm>
            <a:off x="838200" y="994588"/>
            <a:ext cx="10491717" cy="294748"/>
          </a:xfrm>
        </p:spPr>
        <p:txBody>
          <a:bodyPr/>
          <a:lstStyle/>
          <a:p>
            <a:r>
              <a:rPr lang="it-IT" dirty="0">
                <a:solidFill>
                  <a:schemeClr val="accent2"/>
                </a:solidFill>
              </a:rPr>
              <a:t>Matrice di materialità</a:t>
            </a:r>
          </a:p>
        </p:txBody>
      </p:sp>
      <p:sp>
        <p:nvSpPr>
          <p:cNvPr id="7" name="Rettangolo 6">
            <a:extLst>
              <a:ext uri="{FF2B5EF4-FFF2-40B4-BE49-F238E27FC236}">
                <a16:creationId xmlns:a16="http://schemas.microsoft.com/office/drawing/2014/main" id="{6F3FA844-2E15-42C3-9DC7-65ED1A5B530E}"/>
              </a:ext>
            </a:extLst>
          </p:cNvPr>
          <p:cNvSpPr/>
          <p:nvPr/>
        </p:nvSpPr>
        <p:spPr>
          <a:xfrm>
            <a:off x="9368932" y="716817"/>
            <a:ext cx="1535410"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40F78A2-6245-1C85-D07D-0F662A57750F}"/>
              </a:ext>
            </a:extLst>
          </p:cNvPr>
          <p:cNvPicPr>
            <a:picLocks noChangeAspect="1"/>
          </p:cNvPicPr>
          <p:nvPr/>
        </p:nvPicPr>
        <p:blipFill>
          <a:blip r:embed="rId3"/>
          <a:stretch>
            <a:fillRect/>
          </a:stretch>
        </p:blipFill>
        <p:spPr>
          <a:xfrm>
            <a:off x="2878666" y="1614060"/>
            <a:ext cx="5805859" cy="4866290"/>
          </a:xfrm>
          <a:prstGeom prst="rect">
            <a:avLst/>
          </a:prstGeom>
        </p:spPr>
      </p:pic>
    </p:spTree>
    <p:extLst>
      <p:ext uri="{BB962C8B-B14F-4D97-AF65-F5344CB8AC3E}">
        <p14:creationId xmlns:p14="http://schemas.microsoft.com/office/powerpoint/2010/main" val="1808217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3CE7B64A-1BF1-4AF5-BAFF-BA1B8CCA1EF2}"/>
              </a:ext>
            </a:extLst>
          </p:cNvPr>
          <p:cNvSpPr>
            <a:spLocks noGrp="1"/>
          </p:cNvSpPr>
          <p:nvPr>
            <p:ph type="sldNum" sz="quarter" idx="14"/>
          </p:nvPr>
        </p:nvSpPr>
        <p:spPr/>
        <p:txBody>
          <a:bodyPr/>
          <a:lstStyle/>
          <a:p>
            <a:fld id="{7B0BCB27-CFF9-4418-83F6-CD08CCE5A57D}" type="slidenum">
              <a:rPr lang="it-IT" smtClean="0"/>
              <a:pPr/>
              <a:t>12</a:t>
            </a:fld>
            <a:endParaRPr lang="it-IT"/>
          </a:p>
        </p:txBody>
      </p:sp>
      <p:sp>
        <p:nvSpPr>
          <p:cNvPr id="8" name="Titolo 1">
            <a:extLst>
              <a:ext uri="{FF2B5EF4-FFF2-40B4-BE49-F238E27FC236}">
                <a16:creationId xmlns:a16="http://schemas.microsoft.com/office/drawing/2014/main" id="{DBC80154-F577-4A24-BD65-8D9B09D16DF9}"/>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endParaRPr lang="it-IT" b="1" dirty="0">
              <a:solidFill>
                <a:srgbClr val="EF7524"/>
              </a:solidFill>
            </a:endParaRPr>
          </a:p>
        </p:txBody>
      </p:sp>
      <p:sp>
        <p:nvSpPr>
          <p:cNvPr id="9" name="Segnaposto testo 2">
            <a:extLst>
              <a:ext uri="{FF2B5EF4-FFF2-40B4-BE49-F238E27FC236}">
                <a16:creationId xmlns:a16="http://schemas.microsoft.com/office/drawing/2014/main" id="{F7ACB383-2BE8-4EA0-9FE1-F3F018A97CE6}"/>
              </a:ext>
            </a:extLst>
          </p:cNvPr>
          <p:cNvSpPr>
            <a:spLocks noGrp="1"/>
          </p:cNvSpPr>
          <p:nvPr>
            <p:ph type="body" sz="quarter" idx="10"/>
          </p:nvPr>
        </p:nvSpPr>
        <p:spPr>
          <a:xfrm>
            <a:off x="838200" y="994588"/>
            <a:ext cx="10491717" cy="294748"/>
          </a:xfrm>
        </p:spPr>
        <p:txBody>
          <a:bodyPr/>
          <a:lstStyle/>
          <a:p>
            <a:r>
              <a:rPr lang="it-IT" dirty="0">
                <a:solidFill>
                  <a:schemeClr val="accent2"/>
                </a:solidFill>
              </a:rPr>
              <a:t>Commenti alla matrice di materialità</a:t>
            </a:r>
          </a:p>
        </p:txBody>
      </p:sp>
      <p:sp>
        <p:nvSpPr>
          <p:cNvPr id="4" name="CasellaDiTesto 3">
            <a:extLst>
              <a:ext uri="{FF2B5EF4-FFF2-40B4-BE49-F238E27FC236}">
                <a16:creationId xmlns:a16="http://schemas.microsoft.com/office/drawing/2014/main" id="{1DF99739-1614-44FA-A52F-E24CAFBC8913}"/>
              </a:ext>
            </a:extLst>
          </p:cNvPr>
          <p:cNvSpPr txBox="1"/>
          <p:nvPr/>
        </p:nvSpPr>
        <p:spPr>
          <a:xfrm>
            <a:off x="838200" y="1550158"/>
            <a:ext cx="3321422" cy="483209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it-IT" sz="1100" dirty="0">
                <a:latin typeface="Arial" panose="020B0604020202020204" pitchFamily="34" charset="0"/>
                <a:cs typeface="Arial" panose="020B0604020202020204" pitchFamily="34" charset="0"/>
              </a:rPr>
              <a:t>Gli </a:t>
            </a:r>
            <a:r>
              <a:rPr lang="it-IT" sz="1100" i="1" dirty="0">
                <a:latin typeface="Arial" panose="020B0604020202020204" pitchFamily="34" charset="0"/>
                <a:cs typeface="Arial" panose="020B0604020202020204" pitchFamily="34" charset="0"/>
              </a:rPr>
              <a:t>stakeholder</a:t>
            </a:r>
            <a:r>
              <a:rPr lang="it-IT" sz="1100" dirty="0">
                <a:latin typeface="Arial" panose="020B0604020202020204" pitchFamily="34" charset="0"/>
                <a:cs typeface="Arial" panose="020B0604020202020204" pitchFamily="34" charset="0"/>
              </a:rPr>
              <a:t> hanno assegnato un punteggio medio/alto a tutti i temi prioritari identificati.</a:t>
            </a:r>
          </a:p>
          <a:p>
            <a:pPr marL="285750" indent="-285750">
              <a:buFont typeface="Arial" panose="020B0604020202020204" pitchFamily="34" charset="0"/>
              <a:buChar char="•"/>
            </a:pPr>
            <a:r>
              <a:rPr lang="it-IT" sz="1100" dirty="0">
                <a:latin typeface="Arial" panose="020B0604020202020204" pitchFamily="34" charset="0"/>
                <a:cs typeface="Arial" panose="020B0604020202020204" pitchFamily="34" charset="0"/>
              </a:rPr>
              <a:t>Gli </a:t>
            </a:r>
            <a:r>
              <a:rPr lang="it-IT" sz="1100" i="1" dirty="0">
                <a:latin typeface="Arial" panose="020B0604020202020204" pitchFamily="34" charset="0"/>
                <a:cs typeface="Arial" panose="020B0604020202020204" pitchFamily="34" charset="0"/>
              </a:rPr>
              <a:t>stakeholder</a:t>
            </a:r>
            <a:r>
              <a:rPr lang="it-IT" sz="1100" dirty="0">
                <a:latin typeface="Arial" panose="020B0604020202020204" pitchFamily="34" charset="0"/>
                <a:cs typeface="Arial" panose="020B0604020202020204" pitchFamily="34" charset="0"/>
              </a:rPr>
              <a:t> identificano come tema prioritario la </a:t>
            </a:r>
            <a:r>
              <a:rPr lang="it-IT" sz="1100" i="1" u="sng" dirty="0">
                <a:latin typeface="Arial" panose="020B0604020202020204" pitchFamily="34" charset="0"/>
                <a:cs typeface="Arial" panose="020B0604020202020204" pitchFamily="34" charset="0"/>
              </a:rPr>
              <a:t>Catena di fornitura sostenibile</a:t>
            </a:r>
            <a:r>
              <a:rPr lang="it-IT" sz="1100" dirty="0">
                <a:latin typeface="Arial" panose="020B0604020202020204" pitchFamily="34" charset="0"/>
                <a:cs typeface="Arial" panose="020B0604020202020204" pitchFamily="34" charset="0"/>
              </a:rPr>
              <a:t>, a cui l’azienda ha assegnato un punteggio al di sotto della soglia di materialità, pur essendo consapevole che si tratta di un ambito da promuovere. Essendo considerato materiale dagli </a:t>
            </a:r>
            <a:r>
              <a:rPr lang="it-IT" sz="1100" i="1" dirty="0">
                <a:latin typeface="Arial" panose="020B0604020202020204" pitchFamily="34" charset="0"/>
                <a:cs typeface="Arial" panose="020B0604020202020204" pitchFamily="34" charset="0"/>
              </a:rPr>
              <a:t>stakeholder,</a:t>
            </a:r>
            <a:r>
              <a:rPr lang="it-IT" sz="1100" dirty="0">
                <a:latin typeface="Arial" panose="020B0604020202020204" pitchFamily="34" charset="0"/>
                <a:cs typeface="Arial" panose="020B0604020202020204" pitchFamily="34" charset="0"/>
              </a:rPr>
              <a:t> il tema è da considerarsi materiale per l’azienda.</a:t>
            </a:r>
          </a:p>
          <a:p>
            <a:pPr marL="285750" indent="-285750">
              <a:buFont typeface="Arial" panose="020B0604020202020204" pitchFamily="34" charset="0"/>
              <a:buChar char="•"/>
            </a:pPr>
            <a:r>
              <a:rPr lang="it-IT" sz="1100" dirty="0">
                <a:latin typeface="Arial" panose="020B0604020202020204" pitchFamily="34" charset="0"/>
                <a:cs typeface="Arial" panose="020B0604020202020204" pitchFamily="34" charset="0"/>
              </a:rPr>
              <a:t>I temi a cui gli </a:t>
            </a:r>
            <a:r>
              <a:rPr lang="it-IT" sz="1100" i="1" dirty="0">
                <a:latin typeface="Arial" panose="020B0604020202020204" pitchFamily="34" charset="0"/>
                <a:cs typeface="Arial" panose="020B0604020202020204" pitchFamily="34" charset="0"/>
              </a:rPr>
              <a:t>stakeholder</a:t>
            </a:r>
            <a:r>
              <a:rPr lang="it-IT" sz="1100" dirty="0">
                <a:latin typeface="Arial" panose="020B0604020202020204" pitchFamily="34" charset="0"/>
                <a:cs typeface="Arial" panose="020B0604020202020204" pitchFamily="34" charset="0"/>
              </a:rPr>
              <a:t> hanno assegnato il punteggio più alto sono </a:t>
            </a:r>
            <a:r>
              <a:rPr lang="it-IT" sz="1100" i="1" u="sng" dirty="0">
                <a:latin typeface="Arial" panose="020B0604020202020204" pitchFamily="34" charset="0"/>
                <a:cs typeface="Arial" panose="020B0604020202020204" pitchFamily="34" charset="0"/>
              </a:rPr>
              <a:t>Integrità aziendale</a:t>
            </a:r>
            <a:r>
              <a:rPr lang="it-IT" sz="1100" i="1" dirty="0">
                <a:latin typeface="Arial" panose="020B0604020202020204" pitchFamily="34" charset="0"/>
                <a:cs typeface="Arial" panose="020B0604020202020204" pitchFamily="34" charset="0"/>
              </a:rPr>
              <a:t> </a:t>
            </a:r>
            <a:r>
              <a:rPr lang="it-IT" sz="1100" dirty="0">
                <a:latin typeface="Arial" panose="020B0604020202020204" pitchFamily="34" charset="0"/>
                <a:cs typeface="Arial" panose="020B0604020202020204" pitchFamily="34" charset="0"/>
              </a:rPr>
              <a:t>e </a:t>
            </a:r>
            <a:r>
              <a:rPr lang="it-IT" sz="1100" i="1" u="sng" dirty="0">
                <a:latin typeface="Arial" panose="020B0604020202020204" pitchFamily="34" charset="0"/>
                <a:cs typeface="Arial" panose="020B0604020202020204" pitchFamily="34" charset="0"/>
              </a:rPr>
              <a:t>Qualità e sostenibilità del prodotto</a:t>
            </a:r>
            <a:r>
              <a:rPr lang="it-IT" sz="1100" dirty="0">
                <a:latin typeface="Arial" panose="020B0604020202020204" pitchFamily="34" charset="0"/>
                <a:cs typeface="Arial" panose="020B0604020202020204" pitchFamily="34" charset="0"/>
              </a:rPr>
              <a:t>, entrambi ampiamente valorizzati dall’azienda.</a:t>
            </a:r>
          </a:p>
          <a:p>
            <a:pPr marL="285750" indent="-285750">
              <a:buFont typeface="Arial" panose="020B0604020202020204" pitchFamily="34" charset="0"/>
              <a:buChar char="•"/>
            </a:pPr>
            <a:r>
              <a:rPr lang="it-IT" sz="1100" dirty="0">
                <a:latin typeface="Arial" panose="020B0604020202020204" pitchFamily="34" charset="0"/>
                <a:cs typeface="Arial" panose="020B0604020202020204" pitchFamily="34" charset="0"/>
              </a:rPr>
              <a:t>I temi a cui l’azienda ha assegnato il massimo livello di priorità sono: </a:t>
            </a:r>
            <a:r>
              <a:rPr lang="it-IT" sz="1100" i="1" u="sng" dirty="0">
                <a:latin typeface="Arial" panose="020B0604020202020204" pitchFamily="34" charset="0"/>
                <a:cs typeface="Arial" panose="020B0604020202020204" pitchFamily="34" charset="0"/>
              </a:rPr>
              <a:t>Valore e solidità dell’azienda</a:t>
            </a:r>
            <a:r>
              <a:rPr lang="it-IT" sz="1100" i="1" dirty="0">
                <a:latin typeface="Arial" panose="020B0604020202020204" pitchFamily="34" charset="0"/>
                <a:cs typeface="Arial" panose="020B0604020202020204" pitchFamily="34" charset="0"/>
              </a:rPr>
              <a:t>, </a:t>
            </a:r>
            <a:r>
              <a:rPr lang="it-IT" sz="1100" i="1" u="sng" dirty="0">
                <a:latin typeface="Arial" panose="020B0604020202020204" pitchFamily="34" charset="0"/>
                <a:cs typeface="Arial" panose="020B0604020202020204" pitchFamily="34" charset="0"/>
              </a:rPr>
              <a:t>Ricerca, sviluppo e innovazione tecnologica,</a:t>
            </a:r>
            <a:r>
              <a:rPr lang="it-IT" sz="1100" i="1" dirty="0">
                <a:latin typeface="Arial" panose="020B0604020202020204" pitchFamily="34" charset="0"/>
                <a:cs typeface="Arial" panose="020B0604020202020204" pitchFamily="34" charset="0"/>
              </a:rPr>
              <a:t> </a:t>
            </a:r>
            <a:r>
              <a:rPr lang="it-IT" sz="1100" i="1" u="sng" dirty="0">
                <a:latin typeface="Arial" panose="020B0604020202020204" pitchFamily="34" charset="0"/>
                <a:cs typeface="Arial" panose="020B0604020202020204" pitchFamily="34" charset="0"/>
              </a:rPr>
              <a:t>Diritti umani,</a:t>
            </a:r>
            <a:r>
              <a:rPr lang="it-IT" sz="1100" i="1" dirty="0">
                <a:latin typeface="Arial" panose="020B0604020202020204" pitchFamily="34" charset="0"/>
                <a:cs typeface="Arial" panose="020B0604020202020204" pitchFamily="34" charset="0"/>
              </a:rPr>
              <a:t>  </a:t>
            </a:r>
            <a:r>
              <a:rPr lang="it-IT" sz="1100" i="1" u="sng" dirty="0">
                <a:latin typeface="Arial" panose="020B0604020202020204" pitchFamily="34" charset="0"/>
                <a:cs typeface="Arial" panose="020B0604020202020204" pitchFamily="34" charset="0"/>
              </a:rPr>
              <a:t>Relazioni con la comunità locale,</a:t>
            </a:r>
            <a:r>
              <a:rPr lang="it-IT" sz="1100" i="1" dirty="0">
                <a:latin typeface="Arial" panose="020B0604020202020204" pitchFamily="34" charset="0"/>
                <a:cs typeface="Arial" panose="020B0604020202020204" pitchFamily="34" charset="0"/>
              </a:rPr>
              <a:t> </a:t>
            </a:r>
            <a:r>
              <a:rPr lang="it-IT" sz="1100" i="1" u="sng" dirty="0">
                <a:latin typeface="Arial" panose="020B0604020202020204" pitchFamily="34" charset="0"/>
                <a:cs typeface="Arial" panose="020B0604020202020204" pitchFamily="34" charset="0"/>
              </a:rPr>
              <a:t>Parità di genere;</a:t>
            </a:r>
            <a:r>
              <a:rPr lang="it-IT" sz="1100" i="1" dirty="0">
                <a:latin typeface="Arial" panose="020B0604020202020204" pitchFamily="34" charset="0"/>
                <a:cs typeface="Arial" panose="020B0604020202020204" pitchFamily="34" charset="0"/>
              </a:rPr>
              <a:t> </a:t>
            </a:r>
            <a:r>
              <a:rPr lang="it-IT" sz="1100" dirty="0">
                <a:latin typeface="Arial" panose="020B0604020202020204" pitchFamily="34" charset="0"/>
                <a:cs typeface="Arial" panose="020B0604020202020204" pitchFamily="34" charset="0"/>
              </a:rPr>
              <a:t>tali temi sono considerati importanti dagli </a:t>
            </a:r>
            <a:r>
              <a:rPr lang="it-IT" sz="1100" i="1" dirty="0">
                <a:latin typeface="Arial" panose="020B0604020202020204" pitchFamily="34" charset="0"/>
                <a:cs typeface="Arial" panose="020B0604020202020204" pitchFamily="34" charset="0"/>
              </a:rPr>
              <a:t>stakeholder</a:t>
            </a:r>
            <a:r>
              <a:rPr lang="it-IT" sz="1100" dirty="0">
                <a:latin typeface="Arial" panose="020B0604020202020204" pitchFamily="34" charset="0"/>
                <a:cs typeface="Arial" panose="020B0604020202020204" pitchFamily="34" charset="0"/>
              </a:rPr>
              <a:t> ma non altrettanto valorizzati. La sensibilità degli </a:t>
            </a:r>
            <a:r>
              <a:rPr lang="it-IT" sz="1100" i="1" dirty="0">
                <a:latin typeface="Arial" panose="020B0604020202020204" pitchFamily="34" charset="0"/>
                <a:cs typeface="Arial" panose="020B0604020202020204" pitchFamily="34" charset="0"/>
              </a:rPr>
              <a:t>stakeholder</a:t>
            </a:r>
            <a:r>
              <a:rPr lang="it-IT" sz="1100" dirty="0">
                <a:latin typeface="Arial" panose="020B0604020202020204" pitchFamily="34" charset="0"/>
                <a:cs typeface="Arial" panose="020B0604020202020204" pitchFamily="34" charset="0"/>
              </a:rPr>
              <a:t> su questi ambiti può crescere ulteriormente.</a:t>
            </a:r>
          </a:p>
          <a:p>
            <a:pPr marL="285750" indent="-285750">
              <a:buFont typeface="Arial" panose="020B0604020202020204" pitchFamily="34" charset="0"/>
              <a:buChar char="•"/>
            </a:pPr>
            <a:r>
              <a:rPr lang="it-IT" sz="1100" dirty="0">
                <a:latin typeface="Arial" panose="020B0604020202020204" pitchFamily="34" charset="0"/>
                <a:cs typeface="Arial" panose="020B0604020202020204" pitchFamily="34" charset="0"/>
              </a:rPr>
              <a:t>L’azienda ha assegnato un secondo livello di priorità ai temi</a:t>
            </a:r>
            <a:r>
              <a:rPr lang="it-IT" sz="1100" i="1" u="sng" dirty="0">
                <a:latin typeface="Arial" panose="020B0604020202020204" pitchFamily="34" charset="0"/>
                <a:cs typeface="Arial" panose="020B0604020202020204" pitchFamily="34" charset="0"/>
              </a:rPr>
              <a:t> Benessere dei lavoratori</a:t>
            </a:r>
            <a:r>
              <a:rPr lang="it-IT" sz="1100" i="1" dirty="0">
                <a:latin typeface="Arial" panose="020B0604020202020204" pitchFamily="34" charset="0"/>
                <a:cs typeface="Arial" panose="020B0604020202020204" pitchFamily="34" charset="0"/>
              </a:rPr>
              <a:t> </a:t>
            </a:r>
            <a:r>
              <a:rPr lang="it-IT" sz="1100" dirty="0">
                <a:latin typeface="Arial" panose="020B0604020202020204" pitchFamily="34" charset="0"/>
                <a:cs typeface="Arial" panose="020B0604020202020204" pitchFamily="34" charset="0"/>
              </a:rPr>
              <a:t>e </a:t>
            </a:r>
            <a:r>
              <a:rPr lang="it-IT" sz="1100" i="1" u="sng" dirty="0">
                <a:latin typeface="Arial" panose="020B0604020202020204" pitchFamily="34" charset="0"/>
                <a:cs typeface="Arial" panose="020B0604020202020204" pitchFamily="34" charset="0"/>
              </a:rPr>
              <a:t>Soddisfazione del cliente</a:t>
            </a:r>
            <a:r>
              <a:rPr lang="it-IT" sz="1100" dirty="0">
                <a:latin typeface="Arial" panose="020B0604020202020204" pitchFamily="34" charset="0"/>
                <a:cs typeface="Arial" panose="020B0604020202020204" pitchFamily="34" charset="0"/>
              </a:rPr>
              <a:t>  che rispecchia la valutazione degli stakeholder in proposito.</a:t>
            </a:r>
            <a:endParaRPr lang="it-IT" sz="1100" i="1" u="sng" dirty="0">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1298AFD9-FD64-4045-AC49-6E866830DC50}"/>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12" name="Rettangolo 11">
            <a:extLst>
              <a:ext uri="{FF2B5EF4-FFF2-40B4-BE49-F238E27FC236}">
                <a16:creationId xmlns:a16="http://schemas.microsoft.com/office/drawing/2014/main" id="{670D3F03-F51D-4667-97FF-0337741C39D4}"/>
              </a:ext>
            </a:extLst>
          </p:cNvPr>
          <p:cNvSpPr/>
          <p:nvPr/>
        </p:nvSpPr>
        <p:spPr>
          <a:xfrm>
            <a:off x="9368932" y="716817"/>
            <a:ext cx="1535410"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0239D919-E016-9352-3108-8D300EFB8572}"/>
              </a:ext>
            </a:extLst>
          </p:cNvPr>
          <p:cNvPicPr>
            <a:picLocks noChangeAspect="1"/>
          </p:cNvPicPr>
          <p:nvPr/>
        </p:nvPicPr>
        <p:blipFill>
          <a:blip r:embed="rId3"/>
          <a:stretch>
            <a:fillRect/>
          </a:stretch>
        </p:blipFill>
        <p:spPr>
          <a:xfrm>
            <a:off x="7419975" y="1907458"/>
            <a:ext cx="4168885" cy="3841248"/>
          </a:xfrm>
          <a:prstGeom prst="rect">
            <a:avLst/>
          </a:prstGeom>
        </p:spPr>
      </p:pic>
      <p:pic>
        <p:nvPicPr>
          <p:cNvPr id="13" name="Immagine 12">
            <a:extLst>
              <a:ext uri="{FF2B5EF4-FFF2-40B4-BE49-F238E27FC236}">
                <a16:creationId xmlns:a16="http://schemas.microsoft.com/office/drawing/2014/main" id="{721B5E85-E8C9-45BF-EF3D-40FA2961C8F2}"/>
              </a:ext>
            </a:extLst>
          </p:cNvPr>
          <p:cNvPicPr>
            <a:picLocks noChangeAspect="1"/>
          </p:cNvPicPr>
          <p:nvPr/>
        </p:nvPicPr>
        <p:blipFill>
          <a:blip r:embed="rId4"/>
          <a:stretch>
            <a:fillRect/>
          </a:stretch>
        </p:blipFill>
        <p:spPr>
          <a:xfrm>
            <a:off x="4514850" y="2000251"/>
            <a:ext cx="2905125" cy="3556702"/>
          </a:xfrm>
          <a:prstGeom prst="rect">
            <a:avLst/>
          </a:prstGeom>
        </p:spPr>
      </p:pic>
    </p:spTree>
    <p:extLst>
      <p:ext uri="{BB962C8B-B14F-4D97-AF65-F5344CB8AC3E}">
        <p14:creationId xmlns:p14="http://schemas.microsoft.com/office/powerpoint/2010/main" val="144208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3CE7B64A-1BF1-4AF5-BAFF-BA1B8CCA1EF2}"/>
              </a:ext>
            </a:extLst>
          </p:cNvPr>
          <p:cNvSpPr>
            <a:spLocks noGrp="1"/>
          </p:cNvSpPr>
          <p:nvPr>
            <p:ph type="sldNum" sz="quarter" idx="14"/>
          </p:nvPr>
        </p:nvSpPr>
        <p:spPr/>
        <p:txBody>
          <a:bodyPr/>
          <a:lstStyle/>
          <a:p>
            <a:fld id="{7B0BCB27-CFF9-4418-83F6-CD08CCE5A57D}" type="slidenum">
              <a:rPr lang="it-IT" smtClean="0"/>
              <a:pPr/>
              <a:t>13</a:t>
            </a:fld>
            <a:endParaRPr lang="it-IT"/>
          </a:p>
        </p:txBody>
      </p:sp>
      <p:sp>
        <p:nvSpPr>
          <p:cNvPr id="8" name="Titolo 1">
            <a:extLst>
              <a:ext uri="{FF2B5EF4-FFF2-40B4-BE49-F238E27FC236}">
                <a16:creationId xmlns:a16="http://schemas.microsoft.com/office/drawing/2014/main" id="{DBC80154-F577-4A24-BD65-8D9B09D16DF9}"/>
              </a:ext>
            </a:extLst>
          </p:cNvPr>
          <p:cNvSpPr>
            <a:spLocks noGrp="1"/>
          </p:cNvSpPr>
          <p:nvPr>
            <p:ph type="title"/>
          </p:nvPr>
        </p:nvSpPr>
        <p:spPr>
          <a:xfrm>
            <a:off x="838579" y="505587"/>
            <a:ext cx="10491338" cy="422461"/>
          </a:xfrm>
        </p:spPr>
        <p:txBody>
          <a:bodyPr/>
          <a:lstStyle/>
          <a:p>
            <a:r>
              <a:rPr lang="it-IT" b="1" dirty="0">
                <a:solidFill>
                  <a:srgbClr val="EF7524"/>
                </a:solidFill>
              </a:rPr>
              <a:t>Suggerimenti per sviluppi futuri </a:t>
            </a:r>
          </a:p>
        </p:txBody>
      </p:sp>
      <p:sp>
        <p:nvSpPr>
          <p:cNvPr id="9" name="CasellaDiTesto 8">
            <a:extLst>
              <a:ext uri="{FF2B5EF4-FFF2-40B4-BE49-F238E27FC236}">
                <a16:creationId xmlns:a16="http://schemas.microsoft.com/office/drawing/2014/main" id="{4671F910-300D-4AE3-BD09-8A01324C3855}"/>
              </a:ext>
            </a:extLst>
          </p:cNvPr>
          <p:cNvSpPr txBox="1"/>
          <p:nvPr/>
        </p:nvSpPr>
        <p:spPr>
          <a:xfrm>
            <a:off x="838579" y="1536174"/>
            <a:ext cx="10161115" cy="4185761"/>
          </a:xfrm>
          <a:prstGeom prst="rect">
            <a:avLst/>
          </a:prstGeom>
          <a:noFill/>
        </p:spPr>
        <p:txBody>
          <a:bodyPr wrap="square">
            <a:spAutoFit/>
          </a:bodyPr>
          <a:lstStyle>
            <a:defPPr>
              <a:defRPr lang="it-IT"/>
            </a:defPPr>
            <a:lvl1pPr lvl="0">
              <a:buNone/>
              <a:defRPr sz="1600">
                <a:latin typeface="Arial" panose="020B0604020202020204" pitchFamily="34" charset="0"/>
                <a:cs typeface="Arial" panose="020B0604020202020204" pitchFamily="34" charset="0"/>
              </a:defRPr>
            </a:lvl1pPr>
          </a:lstStyle>
          <a:p>
            <a:pPr algn="just"/>
            <a:r>
              <a:rPr lang="it-IT" dirty="0"/>
              <a:t>L’azienda ha identificato i suoi temi materiali definendo così gli ambiti verso i quali indirizzare attenzioni e risorse. </a:t>
            </a:r>
          </a:p>
          <a:p>
            <a:pPr algn="just"/>
            <a:r>
              <a:rPr lang="it-IT" dirty="0"/>
              <a:t>Alcune scelte aziendali trovano una buona rispondenza nella valorizzazione degli </a:t>
            </a:r>
            <a:r>
              <a:rPr lang="it-IT" i="1" dirty="0"/>
              <a:t>stakeholder</a:t>
            </a:r>
            <a:r>
              <a:rPr lang="it-IT" dirty="0"/>
              <a:t> analizzati come, ad esempio, per l’</a:t>
            </a:r>
            <a:r>
              <a:rPr lang="it-IT" i="1" dirty="0"/>
              <a:t>Integrità aziendale</a:t>
            </a:r>
            <a:r>
              <a:rPr lang="it-IT" dirty="0"/>
              <a:t>, la </a:t>
            </a:r>
            <a:r>
              <a:rPr lang="it-IT" i="1" dirty="0"/>
              <a:t>Qualità e sostenibilità del prodotto. </a:t>
            </a:r>
            <a:r>
              <a:rPr lang="it-IT" dirty="0"/>
              <a:t> </a:t>
            </a:r>
          </a:p>
          <a:p>
            <a:pPr algn="just">
              <a:spcAft>
                <a:spcPts val="600"/>
              </a:spcAft>
            </a:pPr>
            <a:r>
              <a:rPr lang="it-IT" dirty="0"/>
              <a:t>L’analisi permette di comprendere come alcuni aspetti fondamentali per CEPI siano considerati meno rilevanti dagli </a:t>
            </a:r>
            <a:r>
              <a:rPr lang="it-IT" i="1" dirty="0"/>
              <a:t>stakeholder</a:t>
            </a:r>
            <a:r>
              <a:rPr lang="it-IT" dirty="0"/>
              <a:t>. Tra gli scostamenti maggiori figurano i </a:t>
            </a:r>
            <a:r>
              <a:rPr lang="it-IT" i="1" dirty="0"/>
              <a:t>Diritti umani </a:t>
            </a:r>
            <a:r>
              <a:rPr lang="it-IT" dirty="0"/>
              <a:t>e la </a:t>
            </a:r>
            <a:r>
              <a:rPr lang="it-IT" i="1" dirty="0"/>
              <a:t>Parità di genere. </a:t>
            </a:r>
            <a:r>
              <a:rPr lang="it-IT" dirty="0"/>
              <a:t>Tale scostamento può essere giustificato, nel primo caso, dalla consapevolezza degli stakeholder sul contesto di azione dell’azienda. Nel secondo caso, invece, lo scostamento potrebbe riflettere l’effettiva necessità di promuoverne la comunicazione per accrescere la consapevolezza e la sensibilità dei portatori d’interesse.</a:t>
            </a:r>
          </a:p>
          <a:p>
            <a:pPr algn="just">
              <a:spcAft>
                <a:spcPts val="600"/>
              </a:spcAft>
            </a:pPr>
            <a:r>
              <a:rPr lang="it-IT" dirty="0"/>
              <a:t>Gli aspetti prioritari individuati tramite l’analisi di materialità vengono descritti e quantificati all’interno del Rapporto di sostenibilità, che può così diventare il principale strumento di gestione e di comunicazione agli </a:t>
            </a:r>
            <a:r>
              <a:rPr lang="it-IT" i="1" dirty="0"/>
              <a:t>stakeholder</a:t>
            </a:r>
            <a:r>
              <a:rPr lang="it-IT" dirty="0"/>
              <a:t> della sostenibilità di CEPI.</a:t>
            </a:r>
          </a:p>
          <a:p>
            <a:pPr algn="just"/>
            <a:r>
              <a:rPr lang="it-IT" dirty="0"/>
              <a:t>L’analisi di materialità è un processo in evoluzione, che può variare di anno in anno (o secondo la periodicità scelta) nelle sue modalità. Visto lo stretto rapporto di CEPI con molti dei suoi </a:t>
            </a:r>
            <a:r>
              <a:rPr lang="it-IT" i="1" dirty="0"/>
              <a:t>stakeholder</a:t>
            </a:r>
            <a:r>
              <a:rPr lang="it-IT" dirty="0"/>
              <a:t>, rappresenterebbe un notevole valore aggiunto coinvolgere direttamente alcuni di essi, tramite ad esempio interviste, </a:t>
            </a:r>
            <a:r>
              <a:rPr lang="it-IT" i="1" dirty="0"/>
              <a:t>workshop</a:t>
            </a:r>
            <a:r>
              <a:rPr lang="it-IT" dirty="0"/>
              <a:t> o questionari, nelle prossime analisi.</a:t>
            </a:r>
          </a:p>
        </p:txBody>
      </p:sp>
    </p:spTree>
    <p:extLst>
      <p:ext uri="{BB962C8B-B14F-4D97-AF65-F5344CB8AC3E}">
        <p14:creationId xmlns:p14="http://schemas.microsoft.com/office/powerpoint/2010/main" val="3085211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3CE7B64A-1BF1-4AF5-BAFF-BA1B8CCA1EF2}"/>
              </a:ext>
            </a:extLst>
          </p:cNvPr>
          <p:cNvSpPr>
            <a:spLocks noGrp="1"/>
          </p:cNvSpPr>
          <p:nvPr>
            <p:ph type="sldNum" sz="quarter" idx="14"/>
          </p:nvPr>
        </p:nvSpPr>
        <p:spPr/>
        <p:txBody>
          <a:bodyPr/>
          <a:lstStyle/>
          <a:p>
            <a:fld id="{7B0BCB27-CFF9-4418-83F6-CD08CCE5A57D}" type="slidenum">
              <a:rPr lang="it-IT" smtClean="0"/>
              <a:pPr/>
              <a:t>14</a:t>
            </a:fld>
            <a:endParaRPr lang="it-IT"/>
          </a:p>
        </p:txBody>
      </p:sp>
      <p:sp>
        <p:nvSpPr>
          <p:cNvPr id="8" name="Titolo 1">
            <a:extLst>
              <a:ext uri="{FF2B5EF4-FFF2-40B4-BE49-F238E27FC236}">
                <a16:creationId xmlns:a16="http://schemas.microsoft.com/office/drawing/2014/main" id="{DBC80154-F577-4A24-BD65-8D9B09D16DF9}"/>
              </a:ext>
            </a:extLst>
          </p:cNvPr>
          <p:cNvSpPr>
            <a:spLocks noGrp="1"/>
          </p:cNvSpPr>
          <p:nvPr>
            <p:ph type="title"/>
          </p:nvPr>
        </p:nvSpPr>
        <p:spPr>
          <a:xfrm>
            <a:off x="838579" y="505587"/>
            <a:ext cx="10491338" cy="422461"/>
          </a:xfrm>
        </p:spPr>
        <p:txBody>
          <a:bodyPr/>
          <a:lstStyle/>
          <a:p>
            <a:r>
              <a:rPr lang="it-IT" b="1" dirty="0">
                <a:solidFill>
                  <a:srgbClr val="EF7524"/>
                </a:solidFill>
              </a:rPr>
              <a:t>Allegati</a:t>
            </a:r>
          </a:p>
        </p:txBody>
      </p:sp>
      <p:sp>
        <p:nvSpPr>
          <p:cNvPr id="12" name="CasellaDiTesto 11">
            <a:extLst>
              <a:ext uri="{FF2B5EF4-FFF2-40B4-BE49-F238E27FC236}">
                <a16:creationId xmlns:a16="http://schemas.microsoft.com/office/drawing/2014/main" id="{6089844B-34BA-41F6-A1AF-F87FF33D8C51}"/>
              </a:ext>
            </a:extLst>
          </p:cNvPr>
          <p:cNvSpPr txBox="1"/>
          <p:nvPr/>
        </p:nvSpPr>
        <p:spPr>
          <a:xfrm>
            <a:off x="2709712" y="1982450"/>
            <a:ext cx="6096000" cy="1446550"/>
          </a:xfrm>
          <a:prstGeom prst="rect">
            <a:avLst/>
          </a:prstGeom>
          <a:noFill/>
        </p:spPr>
        <p:txBody>
          <a:bodyPr wrap="square">
            <a:spAutoFit/>
          </a:bodyPr>
          <a:lstStyle/>
          <a:p>
            <a:pPr marL="342900" indent="-342900">
              <a:spcBef>
                <a:spcPts val="1200"/>
              </a:spcBef>
              <a:spcAft>
                <a:spcPts val="1200"/>
              </a:spcAft>
              <a:buAutoNum type="arabicPeriod"/>
            </a:pPr>
            <a:r>
              <a:rPr lang="it-IT" sz="1600" dirty="0">
                <a:solidFill>
                  <a:srgbClr val="EF7524"/>
                </a:solidFill>
                <a:latin typeface="Arial" panose="020B0604020202020204" pitchFamily="34" charset="0"/>
                <a:cs typeface="Arial" panose="020B0604020202020204" pitchFamily="34" charset="0"/>
              </a:rPr>
              <a:t>Seeding Materialità - CEPI</a:t>
            </a:r>
          </a:p>
          <a:p>
            <a:pPr marL="342900" indent="-342900">
              <a:spcBef>
                <a:spcPts val="1200"/>
              </a:spcBef>
              <a:spcAft>
                <a:spcPts val="1200"/>
              </a:spcAft>
              <a:buAutoNum type="arabicPeriod"/>
            </a:pPr>
            <a:r>
              <a:rPr lang="it-IT" sz="1600" dirty="0">
                <a:solidFill>
                  <a:srgbClr val="EF7524"/>
                </a:solidFill>
                <a:latin typeface="Arial" panose="020B0604020202020204" pitchFamily="34" charset="0"/>
                <a:cs typeface="Arial" panose="020B0604020202020204" pitchFamily="34" charset="0"/>
              </a:rPr>
              <a:t>SF </a:t>
            </a:r>
            <a:r>
              <a:rPr lang="it-IT" sz="1600" dirty="0" err="1">
                <a:solidFill>
                  <a:srgbClr val="EF7524"/>
                </a:solidFill>
                <a:latin typeface="Arial" panose="020B0604020202020204" pitchFamily="34" charset="0"/>
                <a:cs typeface="Arial" panose="020B0604020202020204" pitchFamily="34" charset="0"/>
              </a:rPr>
              <a:t>Cepi</a:t>
            </a:r>
            <a:r>
              <a:rPr lang="it-IT" sz="1600" dirty="0">
                <a:solidFill>
                  <a:srgbClr val="EF7524"/>
                </a:solidFill>
                <a:latin typeface="Arial" panose="020B0604020202020204" pitchFamily="34" charset="0"/>
                <a:cs typeface="Arial" panose="020B0604020202020204" pitchFamily="34" charset="0"/>
              </a:rPr>
              <a:t> - 2022 Analisi </a:t>
            </a:r>
            <a:r>
              <a:rPr lang="it-IT" sz="1600" dirty="0" err="1">
                <a:solidFill>
                  <a:srgbClr val="EF7524"/>
                </a:solidFill>
                <a:latin typeface="Arial" panose="020B0604020202020204" pitchFamily="34" charset="0"/>
                <a:cs typeface="Arial" panose="020B0604020202020204" pitchFamily="34" charset="0"/>
              </a:rPr>
              <a:t>mat</a:t>
            </a:r>
            <a:r>
              <a:rPr lang="it-IT" sz="1600" dirty="0">
                <a:solidFill>
                  <a:srgbClr val="EF7524"/>
                </a:solidFill>
                <a:latin typeface="Arial" panose="020B0604020202020204" pitchFamily="34" charset="0"/>
                <a:cs typeface="Arial" panose="020B0604020202020204" pitchFamily="34" charset="0"/>
              </a:rPr>
              <a:t> - Criteri e schemi d'analisi Rev00</a:t>
            </a:r>
          </a:p>
          <a:p>
            <a:pPr marL="342900" indent="-342900">
              <a:spcBef>
                <a:spcPts val="1200"/>
              </a:spcBef>
              <a:spcAft>
                <a:spcPts val="1200"/>
              </a:spcAft>
              <a:buAutoNum type="arabicPeriod"/>
            </a:pPr>
            <a:r>
              <a:rPr lang="it-IT" sz="1600" dirty="0">
                <a:solidFill>
                  <a:srgbClr val="EF7524"/>
                </a:solidFill>
                <a:latin typeface="Arial" panose="020B0604020202020204" pitchFamily="34" charset="0"/>
                <a:cs typeface="Arial" panose="020B0604020202020204" pitchFamily="34" charset="0"/>
              </a:rPr>
              <a:t>SF </a:t>
            </a:r>
            <a:r>
              <a:rPr lang="it-IT" sz="1600" dirty="0" err="1">
                <a:solidFill>
                  <a:srgbClr val="EF7524"/>
                </a:solidFill>
                <a:latin typeface="Arial" panose="020B0604020202020204" pitchFamily="34" charset="0"/>
                <a:cs typeface="Arial" panose="020B0604020202020204" pitchFamily="34" charset="0"/>
              </a:rPr>
              <a:t>Cepi</a:t>
            </a:r>
            <a:r>
              <a:rPr lang="it-IT" sz="1600" dirty="0">
                <a:solidFill>
                  <a:srgbClr val="EF7524"/>
                </a:solidFill>
                <a:latin typeface="Arial" panose="020B0604020202020204" pitchFamily="34" charset="0"/>
                <a:cs typeface="Arial" panose="020B0604020202020204" pitchFamily="34" charset="0"/>
              </a:rPr>
              <a:t> - 2022 Analisi </a:t>
            </a:r>
            <a:r>
              <a:rPr lang="it-IT" sz="1600" dirty="0" err="1">
                <a:solidFill>
                  <a:srgbClr val="EF7524"/>
                </a:solidFill>
                <a:latin typeface="Arial" panose="020B0604020202020204" pitchFamily="34" charset="0"/>
                <a:cs typeface="Arial" panose="020B0604020202020204" pitchFamily="34" charset="0"/>
              </a:rPr>
              <a:t>mat</a:t>
            </a:r>
            <a:r>
              <a:rPr lang="it-IT" sz="1600" dirty="0">
                <a:solidFill>
                  <a:srgbClr val="EF7524"/>
                </a:solidFill>
                <a:latin typeface="Arial" panose="020B0604020202020204" pitchFamily="34" charset="0"/>
                <a:cs typeface="Arial" panose="020B0604020202020204" pitchFamily="34" charset="0"/>
              </a:rPr>
              <a:t> - Matrice di materialità Rev00</a:t>
            </a:r>
          </a:p>
        </p:txBody>
      </p:sp>
    </p:spTree>
    <p:extLst>
      <p:ext uri="{BB962C8B-B14F-4D97-AF65-F5344CB8AC3E}">
        <p14:creationId xmlns:p14="http://schemas.microsoft.com/office/powerpoint/2010/main" val="327467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46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solidFill>
                  <a:srgbClr val="EF7524"/>
                </a:solidFill>
              </a:rPr>
              <a:t>Indice dei contenuti</a:t>
            </a:r>
          </a:p>
        </p:txBody>
      </p:sp>
      <p:sp>
        <p:nvSpPr>
          <p:cNvPr id="3" name="Segnaposto testo 2"/>
          <p:cNvSpPr>
            <a:spLocks noGrp="1"/>
          </p:cNvSpPr>
          <p:nvPr>
            <p:ph type="body" sz="quarter" idx="10"/>
          </p:nvPr>
        </p:nvSpPr>
        <p:spPr>
          <a:xfrm>
            <a:off x="838200" y="2167888"/>
            <a:ext cx="4593609" cy="3100798"/>
          </a:xfrm>
        </p:spPr>
        <p:txBody>
          <a:bodyPr/>
          <a:lstStyle/>
          <a:p>
            <a:r>
              <a:rPr lang="it-IT" dirty="0"/>
              <a:t>Quadro di riferimento e obiettivo</a:t>
            </a:r>
          </a:p>
          <a:p>
            <a:r>
              <a:rPr lang="it-IT" dirty="0"/>
              <a:t>La materialità</a:t>
            </a:r>
          </a:p>
          <a:p>
            <a:pPr lvl="1">
              <a:buFont typeface="Courier New" panose="02070309020205020404" pitchFamily="49" charset="0"/>
              <a:buChar char="o"/>
            </a:pPr>
            <a:r>
              <a:rPr lang="it-IT" dirty="0"/>
              <a:t>Contesto e principi</a:t>
            </a:r>
          </a:p>
          <a:p>
            <a:pPr lvl="1">
              <a:buFont typeface="Courier New" panose="02070309020205020404" pitchFamily="49" charset="0"/>
              <a:buChar char="o"/>
            </a:pPr>
            <a:r>
              <a:rPr lang="it-IT" dirty="0"/>
              <a:t>Approccio metodologico</a:t>
            </a:r>
          </a:p>
          <a:p>
            <a:r>
              <a:rPr lang="it-IT" dirty="0"/>
              <a:t>L’analisi di materialità per CEPI </a:t>
            </a:r>
            <a:r>
              <a:rPr lang="it-IT" dirty="0" err="1"/>
              <a:t>SpA</a:t>
            </a:r>
            <a:endParaRPr lang="it-IT" dirty="0"/>
          </a:p>
          <a:p>
            <a:pPr lvl="1"/>
            <a:r>
              <a:rPr lang="it-IT" dirty="0"/>
              <a:t>Metodologia utilizzata</a:t>
            </a:r>
          </a:p>
          <a:p>
            <a:pPr lvl="1"/>
            <a:r>
              <a:rPr lang="it-IT" dirty="0"/>
              <a:t>Matrice di materialità</a:t>
            </a:r>
          </a:p>
          <a:p>
            <a:pPr lvl="1"/>
            <a:r>
              <a:rPr lang="it-IT" dirty="0"/>
              <a:t>Commenti alla matrice</a:t>
            </a:r>
          </a:p>
          <a:p>
            <a:r>
              <a:rPr lang="it-IT" dirty="0"/>
              <a:t>Suggerimenti per sviluppi futuri</a:t>
            </a:r>
          </a:p>
        </p:txBody>
      </p:sp>
      <p:sp>
        <p:nvSpPr>
          <p:cNvPr id="4" name="Segnaposto numero diapositiva 3"/>
          <p:cNvSpPr>
            <a:spLocks noGrp="1"/>
          </p:cNvSpPr>
          <p:nvPr>
            <p:ph type="sldNum" sz="quarter" idx="14"/>
          </p:nvPr>
        </p:nvSpPr>
        <p:spPr/>
        <p:txBody>
          <a:bodyPr/>
          <a:lstStyle/>
          <a:p>
            <a:fld id="{7B0BCB27-CFF9-4418-83F6-CD08CCE5A57D}" type="slidenum">
              <a:rPr lang="it-IT" smtClean="0"/>
              <a:pPr/>
              <a:t>2</a:t>
            </a:fld>
            <a:endParaRPr lang="it-IT"/>
          </a:p>
        </p:txBody>
      </p:sp>
    </p:spTree>
    <p:extLst>
      <p:ext uri="{BB962C8B-B14F-4D97-AF65-F5344CB8AC3E}">
        <p14:creationId xmlns:p14="http://schemas.microsoft.com/office/powerpoint/2010/main" val="120219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25E371-A9F6-40ED-A73B-67954B09D1CE}"/>
              </a:ext>
            </a:extLst>
          </p:cNvPr>
          <p:cNvSpPr>
            <a:spLocks noGrp="1"/>
          </p:cNvSpPr>
          <p:nvPr>
            <p:ph type="title"/>
          </p:nvPr>
        </p:nvSpPr>
        <p:spPr/>
        <p:txBody>
          <a:bodyPr/>
          <a:lstStyle/>
          <a:p>
            <a:r>
              <a:rPr lang="it-IT" b="1" dirty="0">
                <a:solidFill>
                  <a:srgbClr val="EF7524"/>
                </a:solidFill>
              </a:rPr>
              <a:t>Quadro di riferimento e obiettivo</a:t>
            </a:r>
          </a:p>
        </p:txBody>
      </p:sp>
      <p:sp>
        <p:nvSpPr>
          <p:cNvPr id="4" name="Segnaposto testo 3">
            <a:extLst>
              <a:ext uri="{FF2B5EF4-FFF2-40B4-BE49-F238E27FC236}">
                <a16:creationId xmlns:a16="http://schemas.microsoft.com/office/drawing/2014/main" id="{59FF5436-8013-45AE-884F-06BC7F651EBE}"/>
              </a:ext>
            </a:extLst>
          </p:cNvPr>
          <p:cNvSpPr>
            <a:spLocks noGrp="1"/>
          </p:cNvSpPr>
          <p:nvPr>
            <p:ph type="body" sz="quarter" idx="11"/>
          </p:nvPr>
        </p:nvSpPr>
        <p:spPr>
          <a:xfrm>
            <a:off x="838199" y="1286436"/>
            <a:ext cx="5998030" cy="2345964"/>
          </a:xfrm>
        </p:spPr>
        <p:txBody>
          <a:bodyPr/>
          <a:lstStyle/>
          <a:p>
            <a:pPr marL="0" indent="0" algn="just">
              <a:lnSpc>
                <a:spcPct val="100000"/>
              </a:lnSpc>
              <a:spcBef>
                <a:spcPts val="0"/>
              </a:spcBef>
              <a:spcAft>
                <a:spcPts val="600"/>
              </a:spcAft>
              <a:buNone/>
            </a:pPr>
            <a:r>
              <a:rPr lang="it-IT" sz="1600" dirty="0"/>
              <a:t>CEPI </a:t>
            </a:r>
            <a:r>
              <a:rPr lang="it-IT" sz="1600" dirty="0" err="1"/>
              <a:t>SpA</a:t>
            </a:r>
            <a:r>
              <a:rPr lang="it-IT" sz="1600" dirty="0"/>
              <a:t>, con sede in Forlì, è un’azienda specializzata nella progettazione, produzione e installazione di impianti per lo stoccaggio, il trasporto e il dosaggio delle materie prime nel settore alimentare.</a:t>
            </a:r>
          </a:p>
          <a:p>
            <a:pPr marL="0" indent="0" algn="just">
              <a:lnSpc>
                <a:spcPct val="100000"/>
              </a:lnSpc>
              <a:spcBef>
                <a:spcPts val="0"/>
              </a:spcBef>
              <a:spcAft>
                <a:spcPts val="600"/>
              </a:spcAft>
              <a:buNone/>
            </a:pPr>
            <a:r>
              <a:rPr lang="it-IT" sz="1600" dirty="0"/>
              <a:t>L’azienda è centrata sul cliente ma con uno sguardo particolarmente attento alla sostenibilità: CEPI, infatti, fornisce installazioni «chiavi in mano» sviluppando soluzioni adatte ad ogni esigenza riducendo al minimo i consumi di energia e i materiali.</a:t>
            </a:r>
          </a:p>
          <a:p>
            <a:pPr marL="0" indent="0" algn="just">
              <a:lnSpc>
                <a:spcPct val="100000"/>
              </a:lnSpc>
              <a:spcBef>
                <a:spcPts val="0"/>
              </a:spcBef>
              <a:spcAft>
                <a:spcPts val="600"/>
              </a:spcAft>
              <a:buNone/>
            </a:pPr>
            <a:endParaRPr lang="it-IT" sz="1600" dirty="0"/>
          </a:p>
          <a:p>
            <a:pPr marL="0" indent="0" algn="just">
              <a:lnSpc>
                <a:spcPct val="100000"/>
              </a:lnSpc>
              <a:spcBef>
                <a:spcPts val="0"/>
              </a:spcBef>
              <a:spcAft>
                <a:spcPts val="600"/>
              </a:spcAft>
              <a:buNone/>
            </a:pPr>
            <a:endParaRPr lang="it-IT" sz="1600" dirty="0"/>
          </a:p>
        </p:txBody>
      </p:sp>
      <p:sp>
        <p:nvSpPr>
          <p:cNvPr id="5" name="Segnaposto numero diapositiva 4">
            <a:extLst>
              <a:ext uri="{FF2B5EF4-FFF2-40B4-BE49-F238E27FC236}">
                <a16:creationId xmlns:a16="http://schemas.microsoft.com/office/drawing/2014/main" id="{EB2F6327-9FDA-449C-A044-7AF50C1EB87D}"/>
              </a:ext>
            </a:extLst>
          </p:cNvPr>
          <p:cNvSpPr>
            <a:spLocks noGrp="1"/>
          </p:cNvSpPr>
          <p:nvPr>
            <p:ph type="sldNum" sz="quarter" idx="14"/>
          </p:nvPr>
        </p:nvSpPr>
        <p:spPr/>
        <p:txBody>
          <a:bodyPr/>
          <a:lstStyle/>
          <a:p>
            <a:fld id="{7B0BCB27-CFF9-4418-83F6-CD08CCE5A57D}" type="slidenum">
              <a:rPr lang="it-IT" smtClean="0"/>
              <a:pPr/>
              <a:t>3</a:t>
            </a:fld>
            <a:endParaRPr lang="it-IT"/>
          </a:p>
        </p:txBody>
      </p:sp>
      <p:pic>
        <p:nvPicPr>
          <p:cNvPr id="7" name="Immagine 6">
            <a:extLst>
              <a:ext uri="{FF2B5EF4-FFF2-40B4-BE49-F238E27FC236}">
                <a16:creationId xmlns:a16="http://schemas.microsoft.com/office/drawing/2014/main" id="{CF86C2BC-4776-317E-E23B-1B8F6E447FE0}"/>
              </a:ext>
            </a:extLst>
          </p:cNvPr>
          <p:cNvPicPr>
            <a:picLocks noChangeAspect="1"/>
          </p:cNvPicPr>
          <p:nvPr/>
        </p:nvPicPr>
        <p:blipFill>
          <a:blip r:embed="rId2"/>
          <a:stretch>
            <a:fillRect/>
          </a:stretch>
        </p:blipFill>
        <p:spPr>
          <a:xfrm>
            <a:off x="7436453" y="1404259"/>
            <a:ext cx="3982660" cy="2146020"/>
          </a:xfrm>
          <a:prstGeom prst="rect">
            <a:avLst/>
          </a:prstGeom>
        </p:spPr>
      </p:pic>
      <p:sp>
        <p:nvSpPr>
          <p:cNvPr id="13" name="CasellaDiTesto 12">
            <a:extLst>
              <a:ext uri="{FF2B5EF4-FFF2-40B4-BE49-F238E27FC236}">
                <a16:creationId xmlns:a16="http://schemas.microsoft.com/office/drawing/2014/main" id="{D841105B-07F2-7AA1-89D0-AC104766914B}"/>
              </a:ext>
            </a:extLst>
          </p:cNvPr>
          <p:cNvSpPr txBox="1"/>
          <p:nvPr/>
        </p:nvSpPr>
        <p:spPr>
          <a:xfrm>
            <a:off x="838199" y="3689249"/>
            <a:ext cx="10580915" cy="20467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it-IT" sz="16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CEPI ha da tempo iniziato un percorso verso la sostenibilità: a livello ambientale ha valorizzato la </a:t>
            </a:r>
            <a:r>
              <a:rPr kumimoji="0" 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circolarità</a:t>
            </a:r>
            <a:r>
              <a:rPr kumimoji="0" lang="it-IT" sz="16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 nel contesto produttivo e aziendale, mentre a livello sociale ha assunto alcuni impegni nei confronti dell’Agenda 2030 dell’ONU e ha ottenuto la </a:t>
            </a:r>
            <a:r>
              <a:rPr kumimoji="0" 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certificazione ISO 45001 </a:t>
            </a:r>
            <a:r>
              <a:rPr kumimoji="0" lang="it-IT" sz="16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per la salute e sicurezza nei luoghi di lavoro.  </a:t>
            </a: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it-IT" sz="16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CEPI sente ora l’esigenza di ampliare il suo approccio alla sostenibilità e, pertanto, intende </a:t>
            </a:r>
            <a:r>
              <a:rPr lang="it-IT" sz="1600" dirty="0">
                <a:solidFill>
                  <a:srgbClr val="2C2C2C"/>
                </a:solidFill>
                <a:latin typeface="Arial" panose="020B0604020202020204" pitchFamily="34" charset="0"/>
                <a:cs typeface="Arial" panose="020B0604020202020204" pitchFamily="34" charset="0"/>
              </a:rPr>
              <a:t>individuare gli aspetti più importanti di sostenibilità.</a:t>
            </a:r>
            <a:endParaRPr kumimoji="0" lang="it-IT" sz="1600" b="0"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Obiettivo del presente studio è </a:t>
            </a:r>
            <a:r>
              <a:rPr kumimoji="0" lang="it-IT" sz="1600" b="1"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l’</a:t>
            </a:r>
            <a:r>
              <a:rPr kumimoji="0" lang="it-IT" sz="1600" b="1" i="1"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Analisi di materialità</a:t>
            </a:r>
            <a:r>
              <a:rPr kumimoji="0" lang="it-IT"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57330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4</a:t>
            </a:fld>
            <a:endParaRPr lang="it-IT"/>
          </a:p>
        </p:txBody>
      </p:sp>
      <p:sp>
        <p:nvSpPr>
          <p:cNvPr id="6" name="CasellaDiTesto 29">
            <a:extLst>
              <a:ext uri="{FF2B5EF4-FFF2-40B4-BE49-F238E27FC236}">
                <a16:creationId xmlns:a16="http://schemas.microsoft.com/office/drawing/2014/main" id="{1B1ACB2A-B646-4F76-B5F2-D8B45FF51664}"/>
              </a:ext>
            </a:extLst>
          </p:cNvPr>
          <p:cNvSpPr txBox="1">
            <a:spLocks noChangeArrowheads="1"/>
          </p:cNvSpPr>
          <p:nvPr/>
        </p:nvSpPr>
        <p:spPr bwMode="auto">
          <a:xfrm>
            <a:off x="838200" y="2037265"/>
            <a:ext cx="7366688" cy="189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defTabSz="862013">
              <a:defRPr>
                <a:solidFill>
                  <a:schemeClr val="tx1"/>
                </a:solidFill>
                <a:latin typeface="Arial" panose="020B0604020202020204" pitchFamily="34" charset="0"/>
              </a:defRPr>
            </a:lvl1pPr>
            <a:lvl2pPr marL="742950" indent="-285750" defTabSz="862013">
              <a:defRPr>
                <a:solidFill>
                  <a:schemeClr val="tx1"/>
                </a:solidFill>
                <a:latin typeface="Arial" panose="020B0604020202020204" pitchFamily="34" charset="0"/>
              </a:defRPr>
            </a:lvl2pPr>
            <a:lvl3pPr marL="1143000" indent="-228600" defTabSz="862013">
              <a:defRPr>
                <a:solidFill>
                  <a:schemeClr val="tx1"/>
                </a:solidFill>
                <a:latin typeface="Arial" panose="020B0604020202020204" pitchFamily="34" charset="0"/>
              </a:defRPr>
            </a:lvl3pPr>
            <a:lvl4pPr marL="1600200" indent="-228600" defTabSz="862013">
              <a:defRPr>
                <a:solidFill>
                  <a:schemeClr val="tx1"/>
                </a:solidFill>
                <a:latin typeface="Arial" panose="020B0604020202020204" pitchFamily="34" charset="0"/>
              </a:defRPr>
            </a:lvl4pPr>
            <a:lvl5pPr marL="2057400" indent="-228600" defTabSz="862013">
              <a:defRPr>
                <a:solidFill>
                  <a:schemeClr val="tx1"/>
                </a:solidFill>
                <a:latin typeface="Arial" panose="020B0604020202020204" pitchFamily="34" charset="0"/>
              </a:defRPr>
            </a:lvl5pPr>
            <a:lvl6pPr marL="2514600" indent="-228600" defTabSz="862013" eaLnBrk="0" fontAlgn="base" hangingPunct="0">
              <a:spcBef>
                <a:spcPct val="0"/>
              </a:spcBef>
              <a:spcAft>
                <a:spcPct val="0"/>
              </a:spcAft>
              <a:defRPr>
                <a:solidFill>
                  <a:schemeClr val="tx1"/>
                </a:solidFill>
                <a:latin typeface="Arial" panose="020B0604020202020204" pitchFamily="34" charset="0"/>
              </a:defRPr>
            </a:lvl6pPr>
            <a:lvl7pPr marL="2971800" indent="-228600" defTabSz="862013" eaLnBrk="0" fontAlgn="base" hangingPunct="0">
              <a:spcBef>
                <a:spcPct val="0"/>
              </a:spcBef>
              <a:spcAft>
                <a:spcPct val="0"/>
              </a:spcAft>
              <a:defRPr>
                <a:solidFill>
                  <a:schemeClr val="tx1"/>
                </a:solidFill>
                <a:latin typeface="Arial" panose="020B0604020202020204" pitchFamily="34" charset="0"/>
              </a:defRPr>
            </a:lvl7pPr>
            <a:lvl8pPr marL="3429000" indent="-228600" defTabSz="862013" eaLnBrk="0" fontAlgn="base" hangingPunct="0">
              <a:spcBef>
                <a:spcPct val="0"/>
              </a:spcBef>
              <a:spcAft>
                <a:spcPct val="0"/>
              </a:spcAft>
              <a:defRPr>
                <a:solidFill>
                  <a:schemeClr val="tx1"/>
                </a:solidFill>
                <a:latin typeface="Arial" panose="020B0604020202020204" pitchFamily="34" charset="0"/>
              </a:defRPr>
            </a:lvl8pPr>
            <a:lvl9pPr marL="3886200" indent="-228600" defTabSz="862013"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pPr>
            <a:r>
              <a:rPr lang="it-IT" altLang="it-IT" sz="1600" dirty="0">
                <a:ea typeface="Verdana" panose="020B0604030504040204" pitchFamily="34" charset="0"/>
                <a:cs typeface="Arial" panose="020B0604020202020204" pitchFamily="34" charset="0"/>
              </a:rPr>
              <a:t>Il </a:t>
            </a:r>
            <a:r>
              <a:rPr lang="it-IT" altLang="it-IT" sz="1600" b="1" i="1" dirty="0">
                <a:solidFill>
                  <a:srgbClr val="821439"/>
                </a:solidFill>
                <a:ea typeface="Verdana" panose="020B0604030504040204" pitchFamily="34" charset="0"/>
                <a:cs typeface="Arial" panose="020B0604020202020204" pitchFamily="34" charset="0"/>
              </a:rPr>
              <a:t>Global Reporting </a:t>
            </a:r>
            <a:r>
              <a:rPr lang="it-IT" altLang="it-IT" sz="1600" b="1" i="1" dirty="0" err="1">
                <a:solidFill>
                  <a:srgbClr val="821439"/>
                </a:solidFill>
                <a:ea typeface="Verdana" panose="020B0604030504040204" pitchFamily="34" charset="0"/>
                <a:cs typeface="Arial" panose="020B0604020202020204" pitchFamily="34" charset="0"/>
              </a:rPr>
              <a:t>Initiative</a:t>
            </a:r>
            <a:r>
              <a:rPr lang="it-IT" altLang="it-IT" sz="1600" b="1" i="1" dirty="0">
                <a:solidFill>
                  <a:srgbClr val="821439"/>
                </a:solidFill>
                <a:ea typeface="Verdana" panose="020B0604030504040204" pitchFamily="34" charset="0"/>
                <a:cs typeface="Arial" panose="020B0604020202020204" pitchFamily="34" charset="0"/>
              </a:rPr>
              <a:t> </a:t>
            </a:r>
            <a:r>
              <a:rPr lang="it-IT" altLang="it-IT" sz="1600" b="1" dirty="0">
                <a:solidFill>
                  <a:srgbClr val="821439"/>
                </a:solidFill>
                <a:ea typeface="Verdana" panose="020B0604030504040204" pitchFamily="34" charset="0"/>
                <a:cs typeface="Arial" panose="020B0604020202020204" pitchFamily="34" charset="0"/>
              </a:rPr>
              <a:t>(GRI) </a:t>
            </a:r>
            <a:r>
              <a:rPr lang="it-IT" altLang="it-IT" sz="1600" dirty="0">
                <a:ea typeface="Verdana" panose="020B0604030504040204" pitchFamily="34" charset="0"/>
                <a:cs typeface="Arial" panose="020B0604020202020204" pitchFamily="34" charset="0"/>
              </a:rPr>
              <a:t>è un ente internazionale senza scopo di lucro che ha sviluppato e periodicamente aggiornato le linee guida per la rendicontazione degli aspetti di sostenibilità </a:t>
            </a:r>
            <a:r>
              <a:rPr lang="it-IT" sz="1600" b="0" i="0" dirty="0">
                <a:solidFill>
                  <a:srgbClr val="202122"/>
                </a:solidFill>
                <a:effectLst/>
              </a:rPr>
              <a:t>delle organizzazioni. Le linee guida  GRI sono quelle maggiormente accreditate a livello internazionale e sono denominate GRI-Standards. </a:t>
            </a:r>
          </a:p>
          <a:p>
            <a:pPr algn="just">
              <a:spcAft>
                <a:spcPts val="600"/>
              </a:spcAft>
            </a:pPr>
            <a:r>
              <a:rPr lang="it-IT" sz="1600" dirty="0">
                <a:solidFill>
                  <a:srgbClr val="202122"/>
                </a:solidFill>
              </a:rPr>
              <a:t>Uno dei concetti fondamentali alla base della rendicontazione della </a:t>
            </a:r>
            <a:r>
              <a:rPr lang="it-IT" sz="1600" dirty="0"/>
              <a:t>sostenibilità  </a:t>
            </a:r>
            <a:r>
              <a:rPr lang="it-IT" sz="1600" dirty="0">
                <a:solidFill>
                  <a:srgbClr val="202122"/>
                </a:solidFill>
              </a:rPr>
              <a:t>che trova pieno sviluppo all’interno degli Standard GRI è la materialità. </a:t>
            </a:r>
            <a:endParaRPr lang="it-IT" sz="1600" b="0" i="0" dirty="0">
              <a:solidFill>
                <a:srgbClr val="202122"/>
              </a:solidFill>
              <a:effectLst/>
            </a:endParaRPr>
          </a:p>
        </p:txBody>
      </p:sp>
      <p:pic>
        <p:nvPicPr>
          <p:cNvPr id="7" name="Immagine 6" descr="Immagine che contiene testo, clipart&#10;&#10;Descrizione generata automaticamente">
            <a:extLst>
              <a:ext uri="{FF2B5EF4-FFF2-40B4-BE49-F238E27FC236}">
                <a16:creationId xmlns:a16="http://schemas.microsoft.com/office/drawing/2014/main" id="{7CF0B7B9-887B-4404-8344-5730D1E4F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5194" y="2037265"/>
            <a:ext cx="2319630" cy="925246"/>
          </a:xfrm>
          <a:prstGeom prst="rect">
            <a:avLst/>
          </a:prstGeom>
        </p:spPr>
      </p:pic>
      <p:sp>
        <p:nvSpPr>
          <p:cNvPr id="16" name="Titolo 1">
            <a:extLst>
              <a:ext uri="{FF2B5EF4-FFF2-40B4-BE49-F238E27FC236}">
                <a16:creationId xmlns:a16="http://schemas.microsoft.com/office/drawing/2014/main" id="{813C03F4-738B-44D5-B8FF-8D4A825DEA6D}"/>
              </a:ext>
            </a:extLst>
          </p:cNvPr>
          <p:cNvSpPr txBox="1">
            <a:spLocks/>
          </p:cNvSpPr>
          <p:nvPr/>
        </p:nvSpPr>
        <p:spPr>
          <a:xfrm>
            <a:off x="838579" y="442321"/>
            <a:ext cx="10491338" cy="422461"/>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it-IT" b="1" dirty="0">
                <a:solidFill>
                  <a:srgbClr val="EF7524"/>
                </a:solidFill>
              </a:rPr>
              <a:t>La materialità</a:t>
            </a:r>
            <a:endParaRPr lang="it-IT" dirty="0"/>
          </a:p>
        </p:txBody>
      </p:sp>
      <p:sp>
        <p:nvSpPr>
          <p:cNvPr id="17" name="Segnaposto testo 2">
            <a:extLst>
              <a:ext uri="{FF2B5EF4-FFF2-40B4-BE49-F238E27FC236}">
                <a16:creationId xmlns:a16="http://schemas.microsoft.com/office/drawing/2014/main" id="{FAF8F8CF-1F2C-429A-A742-49323A133556}"/>
              </a:ext>
            </a:extLst>
          </p:cNvPr>
          <p:cNvSpPr>
            <a:spLocks noGrp="1"/>
          </p:cNvSpPr>
          <p:nvPr>
            <p:ph type="body" sz="quarter" idx="10"/>
          </p:nvPr>
        </p:nvSpPr>
        <p:spPr>
          <a:xfrm>
            <a:off x="838200" y="921974"/>
            <a:ext cx="10491717" cy="294748"/>
          </a:xfrm>
        </p:spPr>
        <p:txBody>
          <a:bodyPr/>
          <a:lstStyle/>
          <a:p>
            <a:r>
              <a:rPr lang="it-IT" dirty="0">
                <a:solidFill>
                  <a:schemeClr val="accent2"/>
                </a:solidFill>
              </a:rPr>
              <a:t>Contesto e principi</a:t>
            </a:r>
          </a:p>
        </p:txBody>
      </p:sp>
      <p:sp>
        <p:nvSpPr>
          <p:cNvPr id="19" name="CasellaDiTesto 18">
            <a:extLst>
              <a:ext uri="{FF2B5EF4-FFF2-40B4-BE49-F238E27FC236}">
                <a16:creationId xmlns:a16="http://schemas.microsoft.com/office/drawing/2014/main" id="{DE0F550B-4877-4267-8FB7-880385646D23}"/>
              </a:ext>
            </a:extLst>
          </p:cNvPr>
          <p:cNvSpPr txBox="1"/>
          <p:nvPr/>
        </p:nvSpPr>
        <p:spPr>
          <a:xfrm>
            <a:off x="839774" y="3932272"/>
            <a:ext cx="10269071" cy="1154162"/>
          </a:xfrm>
          <a:prstGeom prst="rect">
            <a:avLst/>
          </a:prstGeom>
          <a:noFill/>
        </p:spPr>
        <p:txBody>
          <a:bodyPr wrap="square">
            <a:spAutoFit/>
          </a:bodyPr>
          <a:lstStyle/>
          <a:p>
            <a:pPr indent="0" defTabSz="862013">
              <a:spcAft>
                <a:spcPts val="600"/>
              </a:spcAft>
              <a:buNone/>
            </a:pPr>
            <a:r>
              <a:rPr lang="it-IT" sz="1600" b="1" dirty="0">
                <a:solidFill>
                  <a:srgbClr val="821439"/>
                </a:solidFill>
                <a:latin typeface="Arial" panose="020B0604020202020204" pitchFamily="34" charset="0"/>
                <a:ea typeface="Verdana" panose="020B0604030504040204" pitchFamily="34" charset="0"/>
                <a:cs typeface="Arial" panose="020B0604020202020204" pitchFamily="34" charset="0"/>
              </a:rPr>
              <a:t>Per materialità si intende la soglia a partire dalla quale un aspetto di sostenibilità diventa significativo per l’azienda e per i suoi </a:t>
            </a:r>
            <a:r>
              <a:rPr lang="it-IT" sz="1600" b="1" i="1" dirty="0">
                <a:solidFill>
                  <a:srgbClr val="821439"/>
                </a:solidFill>
                <a:latin typeface="Arial" panose="020B0604020202020204" pitchFamily="34" charset="0"/>
                <a:ea typeface="Verdana" panose="020B0604030504040204" pitchFamily="34" charset="0"/>
                <a:cs typeface="Arial" panose="020B0604020202020204" pitchFamily="34" charset="0"/>
              </a:rPr>
              <a:t>stakeholder e </a:t>
            </a:r>
            <a:r>
              <a:rPr lang="it-IT" sz="1600" b="1" dirty="0">
                <a:solidFill>
                  <a:srgbClr val="821439"/>
                </a:solidFill>
                <a:latin typeface="Arial" panose="020B0604020202020204" pitchFamily="34" charset="0"/>
                <a:ea typeface="Verdana" panose="020B0604030504040204" pitchFamily="34" charset="0"/>
                <a:cs typeface="Arial" panose="020B0604020202020204" pitchFamily="34" charset="0"/>
              </a:rPr>
              <a:t>quindi deve essere gestito responsabilmente e inserito nelle rendicontazioni di sostenibilità. </a:t>
            </a:r>
            <a:endParaRPr lang="it-IT" sz="1600" dirty="0">
              <a:solidFill>
                <a:srgbClr val="FF0000"/>
              </a:solidFill>
              <a:latin typeface="Arial" panose="020B0604020202020204" pitchFamily="34" charset="0"/>
              <a:ea typeface="Verdana" panose="020B0604030504040204" pitchFamily="34" charset="0"/>
              <a:cs typeface="Arial" panose="020B0604020202020204" pitchFamily="34" charset="0"/>
            </a:endParaRPr>
          </a:p>
          <a:p>
            <a:pPr indent="0" defTabSz="862013">
              <a:spcAft>
                <a:spcPts val="600"/>
              </a:spcAft>
              <a:buNone/>
            </a:pPr>
            <a:r>
              <a:rPr lang="it-IT" sz="1600" dirty="0">
                <a:solidFill>
                  <a:srgbClr val="000000"/>
                </a:solidFill>
                <a:latin typeface="Arial" panose="020B0604020202020204" pitchFamily="34" charset="0"/>
                <a:ea typeface="Verdana" panose="020B0604030504040204" pitchFamily="34" charset="0"/>
                <a:cs typeface="Arial" panose="020B0604020202020204" pitchFamily="34" charset="0"/>
              </a:rPr>
              <a:t>Gli aspetti di sostenibilità significativi vengono individuati in un processo detto </a:t>
            </a:r>
            <a:r>
              <a:rPr lang="it-IT" sz="1600" b="1" dirty="0">
                <a:solidFill>
                  <a:srgbClr val="EF7524"/>
                </a:solidFill>
                <a:latin typeface="Arial" panose="020B0604020202020204" pitchFamily="34" charset="0"/>
                <a:ea typeface="Verdana" panose="020B0604030504040204" pitchFamily="34" charset="0"/>
                <a:cs typeface="Arial" panose="020B0604020202020204" pitchFamily="34" charset="0"/>
              </a:rPr>
              <a:t>analisi di materialità.</a:t>
            </a:r>
            <a:endParaRPr lang="it-IT"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99564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F5845-AAD0-4F70-A5B6-EDE6D82C6AB0}"/>
              </a:ext>
            </a:extLst>
          </p:cNvPr>
          <p:cNvSpPr>
            <a:spLocks noGrp="1"/>
          </p:cNvSpPr>
          <p:nvPr>
            <p:ph type="title"/>
          </p:nvPr>
        </p:nvSpPr>
        <p:spPr>
          <a:xfrm>
            <a:off x="838579" y="505587"/>
            <a:ext cx="10491338" cy="422461"/>
          </a:xfrm>
        </p:spPr>
        <p:txBody>
          <a:bodyPr/>
          <a:lstStyle/>
          <a:p>
            <a:r>
              <a:rPr lang="it-IT" b="1" dirty="0">
                <a:solidFill>
                  <a:srgbClr val="EF7524"/>
                </a:solidFill>
              </a:rPr>
              <a:t>La materialità</a:t>
            </a:r>
          </a:p>
        </p:txBody>
      </p:sp>
      <p:sp>
        <p:nvSpPr>
          <p:cNvPr id="4" name="Segnaposto testo 3">
            <a:extLst>
              <a:ext uri="{FF2B5EF4-FFF2-40B4-BE49-F238E27FC236}">
                <a16:creationId xmlns:a16="http://schemas.microsoft.com/office/drawing/2014/main" id="{046E0378-9518-4AF8-B2EA-AFD1B6C39C21}"/>
              </a:ext>
            </a:extLst>
          </p:cNvPr>
          <p:cNvSpPr>
            <a:spLocks noGrp="1"/>
          </p:cNvSpPr>
          <p:nvPr>
            <p:ph type="body" sz="quarter" idx="11"/>
          </p:nvPr>
        </p:nvSpPr>
        <p:spPr>
          <a:xfrm>
            <a:off x="838199" y="1331938"/>
            <a:ext cx="10491717" cy="2229199"/>
          </a:xfrm>
        </p:spPr>
        <p:txBody>
          <a:bodyPr/>
          <a:lstStyle/>
          <a:p>
            <a:pPr marL="0" indent="0" algn="just">
              <a:buNone/>
            </a:pPr>
            <a:r>
              <a:rPr lang="it-IT" sz="1600" dirty="0"/>
              <a:t>Per effettuare un’analisi di materialità vengono realizzati </a:t>
            </a:r>
            <a:r>
              <a:rPr lang="it-IT" sz="1600" b="1" dirty="0">
                <a:solidFill>
                  <a:schemeClr val="accent1"/>
                </a:solidFill>
              </a:rPr>
              <a:t>due percorsi paralleli</a:t>
            </a:r>
            <a:r>
              <a:rPr lang="it-IT" sz="1600" dirty="0"/>
              <a:t>:</a:t>
            </a:r>
          </a:p>
          <a:p>
            <a:pPr algn="just"/>
            <a:r>
              <a:rPr lang="it-IT" sz="1600" b="1" dirty="0">
                <a:solidFill>
                  <a:schemeClr val="accent1"/>
                </a:solidFill>
              </a:rPr>
              <a:t>Individuazione delle tematiche significative per l’azienda </a:t>
            </a:r>
            <a:r>
              <a:rPr lang="it-IT" sz="1600" dirty="0"/>
              <a:t>- mediante il coinvolgimento dell’alta dirigenza aziendale si individuano i temi prioritari per l’azienda in termini di sostenibilità.</a:t>
            </a:r>
          </a:p>
          <a:p>
            <a:pPr algn="just"/>
            <a:r>
              <a:rPr lang="it-IT" sz="1600" b="1" dirty="0">
                <a:solidFill>
                  <a:schemeClr val="accent1"/>
                </a:solidFill>
              </a:rPr>
              <a:t>Individuazione delle tematiche significative per gli </a:t>
            </a:r>
            <a:r>
              <a:rPr lang="it-IT" sz="1600" b="1" i="1" dirty="0">
                <a:solidFill>
                  <a:schemeClr val="accent1"/>
                </a:solidFill>
              </a:rPr>
              <a:t>stakeholder </a:t>
            </a:r>
            <a:r>
              <a:rPr lang="it-IT" sz="1600" i="1" dirty="0"/>
              <a:t>– </a:t>
            </a:r>
            <a:r>
              <a:rPr lang="it-IT" sz="1600" dirty="0"/>
              <a:t>mediante analisi di documentazione significativa riferita agli </a:t>
            </a:r>
            <a:r>
              <a:rPr lang="it-IT" sz="1600" i="1" dirty="0"/>
              <a:t>stakeholder</a:t>
            </a:r>
            <a:r>
              <a:rPr lang="it-IT" sz="1600" dirty="0"/>
              <a:t> aziendali si raccoglie il loro punto di vista sulla sostenibilità e sulle loro aspettative in tale ambito</a:t>
            </a:r>
            <a:r>
              <a:rPr lang="it-IT" sz="1600" i="1" dirty="0"/>
              <a:t>.</a:t>
            </a:r>
            <a:endParaRPr lang="it-IT" sz="1600" dirty="0"/>
          </a:p>
          <a:p>
            <a:pPr marL="0" indent="0" algn="just">
              <a:buNone/>
            </a:pPr>
            <a:r>
              <a:rPr lang="it-IT" sz="1600" dirty="0"/>
              <a:t>La </a:t>
            </a:r>
            <a:r>
              <a:rPr lang="it-IT" sz="1600" b="1" dirty="0">
                <a:solidFill>
                  <a:srgbClr val="821439"/>
                </a:solidFill>
              </a:rPr>
              <a:t>matrice di materialità </a:t>
            </a:r>
            <a:r>
              <a:rPr lang="it-IT" sz="1600" dirty="0"/>
              <a:t>è rappresentata da un grafico cartesiano che mostra la posizione delle tematiche di sostenibilità più rilevanti in base al punto di vista dell’azienda (asse Y) e degli </a:t>
            </a:r>
            <a:r>
              <a:rPr lang="it-IT" sz="1600" i="1" dirty="0"/>
              <a:t>stakeholder</a:t>
            </a:r>
            <a:r>
              <a:rPr lang="it-IT" sz="1600" dirty="0"/>
              <a:t> (asse X). </a:t>
            </a:r>
          </a:p>
        </p:txBody>
      </p:sp>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5</a:t>
            </a:fld>
            <a:endParaRPr lang="it-IT"/>
          </a:p>
        </p:txBody>
      </p:sp>
      <p:sp>
        <p:nvSpPr>
          <p:cNvPr id="6" name="Segnaposto testo 2">
            <a:extLst>
              <a:ext uri="{FF2B5EF4-FFF2-40B4-BE49-F238E27FC236}">
                <a16:creationId xmlns:a16="http://schemas.microsoft.com/office/drawing/2014/main" id="{1327FD16-D52B-440B-8CD4-2D6B1666AA3E}"/>
              </a:ext>
            </a:extLst>
          </p:cNvPr>
          <p:cNvSpPr>
            <a:spLocks noGrp="1"/>
          </p:cNvSpPr>
          <p:nvPr>
            <p:ph type="body" sz="quarter" idx="10"/>
          </p:nvPr>
        </p:nvSpPr>
        <p:spPr>
          <a:xfrm>
            <a:off x="838200" y="994588"/>
            <a:ext cx="10491717" cy="294748"/>
          </a:xfrm>
        </p:spPr>
        <p:txBody>
          <a:bodyPr/>
          <a:lstStyle/>
          <a:p>
            <a:r>
              <a:rPr lang="it-IT" dirty="0">
                <a:solidFill>
                  <a:schemeClr val="accent2"/>
                </a:solidFill>
              </a:rPr>
              <a:t>Approccio metodologico</a:t>
            </a:r>
          </a:p>
        </p:txBody>
      </p:sp>
      <p:sp>
        <p:nvSpPr>
          <p:cNvPr id="29" name="Rettangolo 28">
            <a:extLst>
              <a:ext uri="{FF2B5EF4-FFF2-40B4-BE49-F238E27FC236}">
                <a16:creationId xmlns:a16="http://schemas.microsoft.com/office/drawing/2014/main" id="{DD2B3336-80F8-42AE-8A0D-0F36581A9BD3}"/>
              </a:ext>
            </a:extLst>
          </p:cNvPr>
          <p:cNvSpPr/>
          <p:nvPr/>
        </p:nvSpPr>
        <p:spPr>
          <a:xfrm>
            <a:off x="3705509" y="5345386"/>
            <a:ext cx="1313936" cy="536331"/>
          </a:xfrm>
          <a:prstGeom prst="rect">
            <a:avLst/>
          </a:prstGeom>
          <a:noFill/>
          <a:ln>
            <a:solidFill>
              <a:srgbClr val="821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Arial" panose="020B0604020202020204" pitchFamily="34" charset="0"/>
                <a:cs typeface="Arial" panose="020B0604020202020204" pitchFamily="34" charset="0"/>
              </a:rPr>
              <a:t>Analisi documentale</a:t>
            </a:r>
          </a:p>
        </p:txBody>
      </p:sp>
      <p:sp>
        <p:nvSpPr>
          <p:cNvPr id="30" name="Parallelogramma 29">
            <a:extLst>
              <a:ext uri="{FF2B5EF4-FFF2-40B4-BE49-F238E27FC236}">
                <a16:creationId xmlns:a16="http://schemas.microsoft.com/office/drawing/2014/main" id="{C4987F83-45E1-4502-80F2-4E0C944D75F7}"/>
              </a:ext>
            </a:extLst>
          </p:cNvPr>
          <p:cNvSpPr/>
          <p:nvPr/>
        </p:nvSpPr>
        <p:spPr>
          <a:xfrm>
            <a:off x="5333696" y="5291539"/>
            <a:ext cx="1694344" cy="649482"/>
          </a:xfrm>
          <a:prstGeom prst="parallelogram">
            <a:avLst/>
          </a:prstGeom>
          <a:solidFill>
            <a:srgbClr val="EF7524">
              <a:alpha val="30196"/>
            </a:srgbClr>
          </a:solid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latin typeface="Arial" panose="020B0604020202020204" pitchFamily="34" charset="0"/>
                <a:cs typeface="Arial" panose="020B0604020202020204" pitchFamily="34" charset="0"/>
              </a:rPr>
              <a:t>Temi prioritari per gli </a:t>
            </a:r>
            <a:r>
              <a:rPr lang="it-IT" sz="1200" i="1" dirty="0">
                <a:solidFill>
                  <a:schemeClr val="tx1"/>
                </a:solidFill>
                <a:latin typeface="Arial" panose="020B0604020202020204" pitchFamily="34" charset="0"/>
                <a:cs typeface="Arial" panose="020B0604020202020204" pitchFamily="34" charset="0"/>
              </a:rPr>
              <a:t>stakeholder</a:t>
            </a:r>
          </a:p>
        </p:txBody>
      </p:sp>
      <p:sp>
        <p:nvSpPr>
          <p:cNvPr id="31" name="Rettangolo 30">
            <a:extLst>
              <a:ext uri="{FF2B5EF4-FFF2-40B4-BE49-F238E27FC236}">
                <a16:creationId xmlns:a16="http://schemas.microsoft.com/office/drawing/2014/main" id="{0E21CE37-2CE2-4EA6-A974-CB828DECED1D}"/>
              </a:ext>
            </a:extLst>
          </p:cNvPr>
          <p:cNvSpPr/>
          <p:nvPr/>
        </p:nvSpPr>
        <p:spPr>
          <a:xfrm>
            <a:off x="2081729" y="5333909"/>
            <a:ext cx="1327639" cy="568821"/>
          </a:xfrm>
          <a:prstGeom prst="rect">
            <a:avLst/>
          </a:prstGeom>
          <a:noFill/>
          <a:ln>
            <a:solidFill>
              <a:srgbClr val="821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Arial" panose="020B0604020202020204" pitchFamily="34" charset="0"/>
                <a:cs typeface="Arial" panose="020B0604020202020204" pitchFamily="34" charset="0"/>
              </a:rPr>
              <a:t>Identificazione </a:t>
            </a:r>
            <a:r>
              <a:rPr lang="it-IT" sz="1200" b="1" i="1" dirty="0">
                <a:solidFill>
                  <a:schemeClr val="tx1"/>
                </a:solidFill>
                <a:latin typeface="Arial" panose="020B0604020202020204" pitchFamily="34" charset="0"/>
                <a:cs typeface="Arial" panose="020B0604020202020204" pitchFamily="34" charset="0"/>
              </a:rPr>
              <a:t>stakeholder</a:t>
            </a:r>
          </a:p>
        </p:txBody>
      </p:sp>
      <p:cxnSp>
        <p:nvCxnSpPr>
          <p:cNvPr id="32" name="Connettore 2 31">
            <a:extLst>
              <a:ext uri="{FF2B5EF4-FFF2-40B4-BE49-F238E27FC236}">
                <a16:creationId xmlns:a16="http://schemas.microsoft.com/office/drawing/2014/main" id="{EFADBBC6-8AA2-460E-A11F-DDAEE376B9AB}"/>
              </a:ext>
            </a:extLst>
          </p:cNvPr>
          <p:cNvCxnSpPr>
            <a:cxnSpLocks/>
            <a:stCxn id="31" idx="3"/>
            <a:endCxn id="29" idx="1"/>
          </p:cNvCxnSpPr>
          <p:nvPr/>
        </p:nvCxnSpPr>
        <p:spPr>
          <a:xfrm flipV="1">
            <a:off x="3409368" y="5613552"/>
            <a:ext cx="296141" cy="4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ttangolo 32">
            <a:extLst>
              <a:ext uri="{FF2B5EF4-FFF2-40B4-BE49-F238E27FC236}">
                <a16:creationId xmlns:a16="http://schemas.microsoft.com/office/drawing/2014/main" id="{6E628F16-CA9E-4CF3-B4DE-4B90E03E7460}"/>
              </a:ext>
            </a:extLst>
          </p:cNvPr>
          <p:cNvSpPr/>
          <p:nvPr/>
        </p:nvSpPr>
        <p:spPr>
          <a:xfrm>
            <a:off x="2081729" y="3770803"/>
            <a:ext cx="1451159" cy="763274"/>
          </a:xfrm>
          <a:prstGeom prst="rect">
            <a:avLst/>
          </a:prstGeom>
          <a:noFill/>
          <a:ln>
            <a:solidFill>
              <a:srgbClr val="821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Arial" panose="020B0604020202020204" pitchFamily="34" charset="0"/>
                <a:cs typeface="Arial" panose="020B0604020202020204" pitchFamily="34" charset="0"/>
              </a:rPr>
              <a:t>Identificazione temi prioritari per l’azienda</a:t>
            </a:r>
          </a:p>
        </p:txBody>
      </p:sp>
      <p:sp>
        <p:nvSpPr>
          <p:cNvPr id="34" name="Rettangolo 33">
            <a:extLst>
              <a:ext uri="{FF2B5EF4-FFF2-40B4-BE49-F238E27FC236}">
                <a16:creationId xmlns:a16="http://schemas.microsoft.com/office/drawing/2014/main" id="{3B02E390-7616-4BA6-8B2B-557637215202}"/>
              </a:ext>
            </a:extLst>
          </p:cNvPr>
          <p:cNvSpPr/>
          <p:nvPr/>
        </p:nvSpPr>
        <p:spPr>
          <a:xfrm>
            <a:off x="3712234" y="3770803"/>
            <a:ext cx="1451159" cy="763274"/>
          </a:xfrm>
          <a:prstGeom prst="rect">
            <a:avLst/>
          </a:prstGeom>
          <a:noFill/>
          <a:ln>
            <a:solidFill>
              <a:srgbClr val="821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latin typeface="Arial" panose="020B0604020202020204" pitchFamily="34" charset="0"/>
                <a:cs typeface="Arial" panose="020B0604020202020204" pitchFamily="34" charset="0"/>
              </a:rPr>
              <a:t>Assegnazione priorità</a:t>
            </a:r>
          </a:p>
        </p:txBody>
      </p:sp>
      <p:cxnSp>
        <p:nvCxnSpPr>
          <p:cNvPr id="35" name="Connettore 2 34">
            <a:extLst>
              <a:ext uri="{FF2B5EF4-FFF2-40B4-BE49-F238E27FC236}">
                <a16:creationId xmlns:a16="http://schemas.microsoft.com/office/drawing/2014/main" id="{F3963D6E-4DD5-4FE7-BB31-5E7596EA6827}"/>
              </a:ext>
            </a:extLst>
          </p:cNvPr>
          <p:cNvCxnSpPr>
            <a:cxnSpLocks/>
            <a:stCxn id="33" idx="3"/>
            <a:endCxn id="34" idx="1"/>
          </p:cNvCxnSpPr>
          <p:nvPr/>
        </p:nvCxnSpPr>
        <p:spPr>
          <a:xfrm>
            <a:off x="3532888" y="4152440"/>
            <a:ext cx="17934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Parallelogramma 35">
            <a:extLst>
              <a:ext uri="{FF2B5EF4-FFF2-40B4-BE49-F238E27FC236}">
                <a16:creationId xmlns:a16="http://schemas.microsoft.com/office/drawing/2014/main" id="{7FD658D1-27B4-4C52-806C-43A39E6CE925}"/>
              </a:ext>
            </a:extLst>
          </p:cNvPr>
          <p:cNvSpPr/>
          <p:nvPr/>
        </p:nvSpPr>
        <p:spPr>
          <a:xfrm>
            <a:off x="5325489" y="3827699"/>
            <a:ext cx="1694344" cy="649482"/>
          </a:xfrm>
          <a:prstGeom prst="parallelogram">
            <a:avLst/>
          </a:prstGeom>
          <a:solidFill>
            <a:srgbClr val="EF7524">
              <a:alpha val="30196"/>
            </a:srgbClr>
          </a:solid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latin typeface="Arial" panose="020B0604020202020204" pitchFamily="34" charset="0"/>
                <a:cs typeface="Arial" panose="020B0604020202020204" pitchFamily="34" charset="0"/>
              </a:rPr>
              <a:t>Temi prioritari per l’azienda</a:t>
            </a:r>
          </a:p>
        </p:txBody>
      </p:sp>
      <p:cxnSp>
        <p:nvCxnSpPr>
          <p:cNvPr id="37" name="Connettore 2 36">
            <a:extLst>
              <a:ext uri="{FF2B5EF4-FFF2-40B4-BE49-F238E27FC236}">
                <a16:creationId xmlns:a16="http://schemas.microsoft.com/office/drawing/2014/main" id="{C4986007-1D03-42E5-8590-EA32C56E5D5F}"/>
              </a:ext>
            </a:extLst>
          </p:cNvPr>
          <p:cNvCxnSpPr>
            <a:cxnSpLocks/>
            <a:stCxn id="34" idx="3"/>
          </p:cNvCxnSpPr>
          <p:nvPr/>
        </p:nvCxnSpPr>
        <p:spPr>
          <a:xfrm>
            <a:off x="5163393" y="4152440"/>
            <a:ext cx="26053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a gomito 37">
            <a:extLst>
              <a:ext uri="{FF2B5EF4-FFF2-40B4-BE49-F238E27FC236}">
                <a16:creationId xmlns:a16="http://schemas.microsoft.com/office/drawing/2014/main" id="{951E7ED5-791D-453F-A284-F9AEF58F8323}"/>
              </a:ext>
            </a:extLst>
          </p:cNvPr>
          <p:cNvCxnSpPr>
            <a:cxnSpLocks/>
            <a:stCxn id="30" idx="2"/>
            <a:endCxn id="39" idx="1"/>
          </p:cNvCxnSpPr>
          <p:nvPr/>
        </p:nvCxnSpPr>
        <p:spPr>
          <a:xfrm flipV="1">
            <a:off x="6946855" y="4895328"/>
            <a:ext cx="478206" cy="72095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B1F706BE-CA80-496E-9283-600E19252787}"/>
              </a:ext>
            </a:extLst>
          </p:cNvPr>
          <p:cNvSpPr/>
          <p:nvPr/>
        </p:nvSpPr>
        <p:spPr>
          <a:xfrm>
            <a:off x="7425061" y="4513691"/>
            <a:ext cx="1451159" cy="763274"/>
          </a:xfrm>
          <a:prstGeom prst="rect">
            <a:avLst/>
          </a:prstGeom>
          <a:noFill/>
          <a:ln>
            <a:solidFill>
              <a:srgbClr val="821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latin typeface="Arial" panose="020B0604020202020204" pitchFamily="34" charset="0"/>
                <a:cs typeface="Arial" panose="020B0604020202020204" pitchFamily="34" charset="0"/>
              </a:rPr>
              <a:t>Analisi di materialità</a:t>
            </a:r>
          </a:p>
        </p:txBody>
      </p:sp>
      <p:cxnSp>
        <p:nvCxnSpPr>
          <p:cNvPr id="40" name="Connettore a gomito 39">
            <a:extLst>
              <a:ext uri="{FF2B5EF4-FFF2-40B4-BE49-F238E27FC236}">
                <a16:creationId xmlns:a16="http://schemas.microsoft.com/office/drawing/2014/main" id="{F66D7763-7261-4C5E-BD4B-6C006AC9FD7D}"/>
              </a:ext>
            </a:extLst>
          </p:cNvPr>
          <p:cNvCxnSpPr>
            <a:cxnSpLocks/>
            <a:stCxn id="36" idx="2"/>
            <a:endCxn id="39" idx="1"/>
          </p:cNvCxnSpPr>
          <p:nvPr/>
        </p:nvCxnSpPr>
        <p:spPr>
          <a:xfrm>
            <a:off x="6938648" y="4152440"/>
            <a:ext cx="486413" cy="742888"/>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Parallelogramma 40">
            <a:extLst>
              <a:ext uri="{FF2B5EF4-FFF2-40B4-BE49-F238E27FC236}">
                <a16:creationId xmlns:a16="http://schemas.microsoft.com/office/drawing/2014/main" id="{BA9DC7F3-85EB-4D1A-A300-6DF18DD1266F}"/>
              </a:ext>
            </a:extLst>
          </p:cNvPr>
          <p:cNvSpPr/>
          <p:nvPr/>
        </p:nvSpPr>
        <p:spPr>
          <a:xfrm>
            <a:off x="8946262" y="4571713"/>
            <a:ext cx="1694344" cy="649482"/>
          </a:xfrm>
          <a:prstGeom prst="parallelogram">
            <a:avLst/>
          </a:prstGeom>
          <a:solidFill>
            <a:srgbClr val="EF7524">
              <a:alpha val="30196"/>
            </a:srgbClr>
          </a:solid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latin typeface="Arial" panose="020B0604020202020204" pitchFamily="34" charset="0"/>
                <a:cs typeface="Arial" panose="020B0604020202020204" pitchFamily="34" charset="0"/>
              </a:rPr>
              <a:t>Matrice di materialità</a:t>
            </a:r>
          </a:p>
        </p:txBody>
      </p:sp>
      <p:cxnSp>
        <p:nvCxnSpPr>
          <p:cNvPr id="42" name="Connettore 2 41">
            <a:extLst>
              <a:ext uri="{FF2B5EF4-FFF2-40B4-BE49-F238E27FC236}">
                <a16:creationId xmlns:a16="http://schemas.microsoft.com/office/drawing/2014/main" id="{7A97FFE3-0F9E-4313-A9CF-FBA630A36BD7}"/>
              </a:ext>
            </a:extLst>
          </p:cNvPr>
          <p:cNvCxnSpPr>
            <a:cxnSpLocks/>
            <a:stCxn id="39" idx="3"/>
            <a:endCxn id="41" idx="5"/>
          </p:cNvCxnSpPr>
          <p:nvPr/>
        </p:nvCxnSpPr>
        <p:spPr>
          <a:xfrm>
            <a:off x="8876220" y="4895328"/>
            <a:ext cx="151227" cy="1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id="{4653407F-8857-48CA-8CAD-65B061A02672}"/>
              </a:ext>
            </a:extLst>
          </p:cNvPr>
          <p:cNvCxnSpPr>
            <a:cxnSpLocks/>
            <a:stCxn id="29" idx="3"/>
            <a:endCxn id="30" idx="5"/>
          </p:cNvCxnSpPr>
          <p:nvPr/>
        </p:nvCxnSpPr>
        <p:spPr>
          <a:xfrm>
            <a:off x="5019445" y="5613552"/>
            <a:ext cx="395436" cy="27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96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AF5845-AAD0-4F70-A5B6-EDE6D82C6AB0}"/>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endParaRPr lang="it-IT" b="1" dirty="0">
              <a:solidFill>
                <a:srgbClr val="EF7524"/>
              </a:solidFill>
            </a:endParaRPr>
          </a:p>
        </p:txBody>
      </p:sp>
      <p:sp>
        <p:nvSpPr>
          <p:cNvPr id="4" name="Segnaposto testo 3">
            <a:extLst>
              <a:ext uri="{FF2B5EF4-FFF2-40B4-BE49-F238E27FC236}">
                <a16:creationId xmlns:a16="http://schemas.microsoft.com/office/drawing/2014/main" id="{046E0378-9518-4AF8-B2EA-AFD1B6C39C21}"/>
              </a:ext>
            </a:extLst>
          </p:cNvPr>
          <p:cNvSpPr>
            <a:spLocks noGrp="1"/>
          </p:cNvSpPr>
          <p:nvPr>
            <p:ph type="body" sz="quarter" idx="11"/>
          </p:nvPr>
        </p:nvSpPr>
        <p:spPr>
          <a:xfrm>
            <a:off x="960677" y="1696837"/>
            <a:ext cx="10270645" cy="701931"/>
          </a:xfrm>
        </p:spPr>
        <p:txBody>
          <a:bodyPr/>
          <a:lstStyle/>
          <a:p>
            <a:pPr marL="0" indent="0" algn="just">
              <a:buNone/>
            </a:pPr>
            <a:r>
              <a:rPr lang="it-IT" sz="1400" dirty="0"/>
              <a:t>In data 12/10/2022 Davide Saputo, Sandra Ceccarelli, Stefania Montalti e Sara Panzavolta hanno partecipato a una riunione dedicata all’individuazione dei temi prioritari per CEPI, supportatati da referenti Warrant Hub che si sono avvalsi di un questionario dedicato. Ciascun tema prioritario è stato poi dettagliato con definizioni specifiche allineate alla </a:t>
            </a:r>
            <a:r>
              <a:rPr lang="it-IT" sz="1400" i="1" dirty="0"/>
              <a:t>vision</a:t>
            </a:r>
            <a:r>
              <a:rPr lang="it-IT" sz="1400" dirty="0"/>
              <a:t> aziendale.</a:t>
            </a:r>
          </a:p>
        </p:txBody>
      </p:sp>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6</a:t>
            </a:fld>
            <a:endParaRPr lang="it-IT"/>
          </a:p>
        </p:txBody>
      </p:sp>
      <p:sp>
        <p:nvSpPr>
          <p:cNvPr id="6" name="Segnaposto testo 2">
            <a:extLst>
              <a:ext uri="{FF2B5EF4-FFF2-40B4-BE49-F238E27FC236}">
                <a16:creationId xmlns:a16="http://schemas.microsoft.com/office/drawing/2014/main" id="{1327FD16-D52B-440B-8CD4-2D6B1666AA3E}"/>
              </a:ext>
            </a:extLst>
          </p:cNvPr>
          <p:cNvSpPr>
            <a:spLocks noGrp="1"/>
          </p:cNvSpPr>
          <p:nvPr>
            <p:ph type="body" sz="quarter" idx="10"/>
          </p:nvPr>
        </p:nvSpPr>
        <p:spPr>
          <a:xfrm>
            <a:off x="838200" y="994588"/>
            <a:ext cx="10491717" cy="294748"/>
          </a:xfrm>
        </p:spPr>
        <p:txBody>
          <a:bodyPr/>
          <a:lstStyle/>
          <a:p>
            <a:r>
              <a:rPr lang="it-IT" dirty="0">
                <a:solidFill>
                  <a:schemeClr val="accent2"/>
                </a:solidFill>
              </a:rPr>
              <a:t>Metodologia utilizzata </a:t>
            </a:r>
          </a:p>
        </p:txBody>
      </p:sp>
      <p:graphicFrame>
        <p:nvGraphicFramePr>
          <p:cNvPr id="12" name="Tabella 12">
            <a:extLst>
              <a:ext uri="{FF2B5EF4-FFF2-40B4-BE49-F238E27FC236}">
                <a16:creationId xmlns:a16="http://schemas.microsoft.com/office/drawing/2014/main" id="{6148494A-113A-41B5-909D-8E19C1B621A4}"/>
              </a:ext>
            </a:extLst>
          </p:cNvPr>
          <p:cNvGraphicFramePr>
            <a:graphicFrameLocks noGrp="1"/>
          </p:cNvGraphicFramePr>
          <p:nvPr>
            <p:extLst>
              <p:ext uri="{D42A27DB-BD31-4B8C-83A1-F6EECF244321}">
                <p14:modId xmlns:p14="http://schemas.microsoft.com/office/powerpoint/2010/main" val="2533823707"/>
              </p:ext>
            </p:extLst>
          </p:nvPr>
        </p:nvGraphicFramePr>
        <p:xfrm>
          <a:off x="960676" y="2478963"/>
          <a:ext cx="10270645" cy="4066768"/>
        </p:xfrm>
        <a:graphic>
          <a:graphicData uri="http://schemas.openxmlformats.org/drawingml/2006/table">
            <a:tbl>
              <a:tblPr firstRow="1" bandRow="1">
                <a:tableStyleId>{5C22544A-7EE6-4342-B048-85BDC9FD1C3A}</a:tableStyleId>
              </a:tblPr>
              <a:tblGrid>
                <a:gridCol w="2830084">
                  <a:extLst>
                    <a:ext uri="{9D8B030D-6E8A-4147-A177-3AD203B41FA5}">
                      <a16:colId xmlns:a16="http://schemas.microsoft.com/office/drawing/2014/main" val="777587641"/>
                    </a:ext>
                  </a:extLst>
                </a:gridCol>
                <a:gridCol w="7440561">
                  <a:extLst>
                    <a:ext uri="{9D8B030D-6E8A-4147-A177-3AD203B41FA5}">
                      <a16:colId xmlns:a16="http://schemas.microsoft.com/office/drawing/2014/main" val="1798558155"/>
                    </a:ext>
                  </a:extLst>
                </a:gridCol>
              </a:tblGrid>
              <a:tr h="256468">
                <a:tc>
                  <a:txBody>
                    <a:bodyPr/>
                    <a:lstStyle/>
                    <a:p>
                      <a:pPr algn="ctr"/>
                      <a:r>
                        <a:rPr lang="it-IT" sz="1200" dirty="0">
                          <a:latin typeface="Arial" panose="020B0604020202020204" pitchFamily="34" charset="0"/>
                          <a:cs typeface="Arial" panose="020B0604020202020204" pitchFamily="34" charset="0"/>
                        </a:rPr>
                        <a:t>Tema prioritario</a:t>
                      </a:r>
                    </a:p>
                  </a:txBody>
                  <a:tcPr marL="45720" marR="45720" anchor="ctr"/>
                </a:tc>
                <a:tc>
                  <a:txBody>
                    <a:bodyPr/>
                    <a:lstStyle/>
                    <a:p>
                      <a:pPr algn="ctr"/>
                      <a:r>
                        <a:rPr lang="it-IT" sz="1200" dirty="0">
                          <a:latin typeface="Arial" panose="020B0604020202020204" pitchFamily="34" charset="0"/>
                          <a:cs typeface="Arial" panose="020B0604020202020204" pitchFamily="34" charset="0"/>
                        </a:rPr>
                        <a:t>Definizione</a:t>
                      </a:r>
                    </a:p>
                  </a:txBody>
                  <a:tcPr marL="45720" marR="45720" anchor="ctr"/>
                </a:tc>
                <a:extLst>
                  <a:ext uri="{0D108BD9-81ED-4DB2-BD59-A6C34878D82A}">
                    <a16:rowId xmlns:a16="http://schemas.microsoft.com/office/drawing/2014/main" val="799108803"/>
                  </a:ext>
                </a:extLst>
              </a:tr>
              <a:tr h="370454">
                <a:tc>
                  <a:txBody>
                    <a:bodyPr/>
                    <a:lstStyle/>
                    <a:p>
                      <a:pPr algn="ctr" fontAlgn="ctr"/>
                      <a:r>
                        <a:rPr lang="it-IT" sz="1100" u="none" strike="noStrike" dirty="0">
                          <a:effectLst/>
                          <a:latin typeface="Arial" panose="020B0604020202020204" pitchFamily="34" charset="0"/>
                          <a:cs typeface="Arial" panose="020B0604020202020204" pitchFamily="34" charset="0"/>
                        </a:rPr>
                        <a:t>Valore e solidità dell'azienda</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ctr"/>
                      <a:r>
                        <a:rPr lang="it-IT" sz="1000" u="none" strike="noStrike" dirty="0">
                          <a:effectLst/>
                          <a:latin typeface="Arial" panose="020B0604020202020204" pitchFamily="34" charset="0"/>
                          <a:cs typeface="Arial" panose="020B0604020202020204" pitchFamily="34" charset="0"/>
                        </a:rPr>
                        <a:t>Creare valore per l’azienda e per ridistribuirlo all’interno e all’esterno dei confini aziendali. </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2133916084"/>
                  </a:ext>
                </a:extLst>
              </a:tr>
              <a:tr h="370454">
                <a:tc>
                  <a:txBody>
                    <a:bodyPr/>
                    <a:lstStyle/>
                    <a:p>
                      <a:pPr algn="ctr" fontAlgn="ctr"/>
                      <a:r>
                        <a:rPr lang="it-IT" sz="1100" u="none" strike="noStrike" dirty="0">
                          <a:effectLst/>
                          <a:latin typeface="Arial" panose="020B0604020202020204" pitchFamily="34" charset="0"/>
                          <a:cs typeface="Arial" panose="020B0604020202020204" pitchFamily="34" charset="0"/>
                        </a:rPr>
                        <a:t>Integrità aziendale</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effectLst/>
                          <a:latin typeface="Arial" panose="020B0604020202020204" pitchFamily="34" charset="0"/>
                          <a:cs typeface="Arial" panose="020B0604020202020204" pitchFamily="34" charset="0"/>
                        </a:rPr>
                        <a:t>Agire con trasparenza e responsabilità nel pieno rispetto di standard, normative e policy internazionali, nazionali e aziendali.</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984584722"/>
                  </a:ext>
                </a:extLst>
              </a:tr>
              <a:tr h="242220">
                <a:tc>
                  <a:txBody>
                    <a:bodyPr/>
                    <a:lstStyle/>
                    <a:p>
                      <a:pPr algn="ctr" fontAlgn="ctr"/>
                      <a:r>
                        <a:rPr lang="it-IT" sz="1100" u="none" strike="noStrike" dirty="0">
                          <a:effectLst/>
                          <a:latin typeface="Arial" panose="020B0604020202020204" pitchFamily="34" charset="0"/>
                          <a:cs typeface="Arial" panose="020B0604020202020204" pitchFamily="34" charset="0"/>
                        </a:rPr>
                        <a:t>Qualità e sostenibilità del prodotto</a:t>
                      </a:r>
                      <a:endParaRPr lang="it-IT" sz="11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solidFill>
                            <a:schemeClr val="tx1"/>
                          </a:solidFill>
                          <a:effectLst/>
                          <a:latin typeface="Arial" panose="020B0604020202020204" pitchFamily="34" charset="0"/>
                          <a:cs typeface="Arial" panose="020B0604020202020204" pitchFamily="34" charset="0"/>
                        </a:rPr>
                        <a:t>Fornire ai propri clienti prodotti allineati ai più alti livelli di qualità, privilegiandone gli aspetti di sostenibilità quali la durevolezza.</a:t>
                      </a:r>
                      <a:endParaRPr lang="it-IT" sz="10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335453544"/>
                  </a:ext>
                </a:extLst>
              </a:tr>
              <a:tr h="370454">
                <a:tc>
                  <a:txBody>
                    <a:bodyPr/>
                    <a:lstStyle/>
                    <a:p>
                      <a:pPr algn="ctr" fontAlgn="ctr"/>
                      <a:r>
                        <a:rPr lang="it-IT" sz="1100" u="none" strike="noStrike" dirty="0">
                          <a:solidFill>
                            <a:schemeClr val="tx1"/>
                          </a:solidFill>
                          <a:effectLst/>
                          <a:latin typeface="Arial" panose="020B0604020202020204" pitchFamily="34" charset="0"/>
                          <a:cs typeface="Arial" panose="020B0604020202020204" pitchFamily="34" charset="0"/>
                        </a:rPr>
                        <a:t>Ricerca, sviluppo e innovazione tecnologica</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solidFill>
                            <a:schemeClr val="tx1"/>
                          </a:solidFill>
                          <a:effectLst/>
                          <a:latin typeface="Arial" panose="020B0604020202020204" pitchFamily="34" charset="0"/>
                          <a:cs typeface="Arial" panose="020B0604020202020204" pitchFamily="34" charset="0"/>
                        </a:rPr>
                        <a:t>Realizzare prodotti innovativi e incrementare la competitività dell'azienda tramite l’attività di ricerca e sviluppo anche in collaborazione con Università e altri </a:t>
                      </a:r>
                      <a:r>
                        <a:rPr lang="it-IT" sz="1000" u="none" strike="noStrike">
                          <a:solidFill>
                            <a:schemeClr val="tx1"/>
                          </a:solidFill>
                          <a:effectLst/>
                          <a:latin typeface="Arial" panose="020B0604020202020204" pitchFamily="34" charset="0"/>
                          <a:cs typeface="Arial" panose="020B0604020202020204" pitchFamily="34" charset="0"/>
                        </a:rPr>
                        <a:t>partner strategici.</a:t>
                      </a:r>
                      <a:endParaRPr lang="it-IT" sz="10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67852194"/>
                  </a:ext>
                </a:extLst>
              </a:tr>
              <a:tr h="370454">
                <a:tc>
                  <a:txBody>
                    <a:bodyPr/>
                    <a:lstStyle/>
                    <a:p>
                      <a:pPr algn="ctr" fontAlgn="ctr"/>
                      <a:r>
                        <a:rPr lang="it-IT" sz="1100" b="0" i="0" u="none" strike="noStrike" dirty="0">
                          <a:solidFill>
                            <a:schemeClr val="tx1"/>
                          </a:solidFill>
                          <a:effectLst/>
                          <a:latin typeface="Arial" panose="020B0604020202020204" pitchFamily="34" charset="0"/>
                          <a:cs typeface="Arial" panose="020B0604020202020204" pitchFamily="34" charset="0"/>
                        </a:rPr>
                        <a:t>Tutela dell’ambiente</a:t>
                      </a:r>
                    </a:p>
                  </a:txBody>
                  <a:tcPr marL="45720" marR="4572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1000" u="none" strike="noStrike" dirty="0">
                          <a:solidFill>
                            <a:schemeClr val="tx1"/>
                          </a:solidFill>
                          <a:effectLst/>
                          <a:latin typeface="Arial" panose="020B0604020202020204" pitchFamily="34" charset="0"/>
                          <a:cs typeface="Arial" panose="020B0604020202020204" pitchFamily="34" charset="0"/>
                        </a:rPr>
                        <a:t>Gestire correttamente la realizzazione delle attività aziendali cercando di ridurre, per quanto possibile, gli impatti sull’ambiente. </a:t>
                      </a:r>
                      <a:endParaRPr lang="it-IT" sz="10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513661937"/>
                  </a:ext>
                </a:extLst>
              </a:tr>
              <a:tr h="259082">
                <a:tc>
                  <a:txBody>
                    <a:bodyPr/>
                    <a:lstStyle/>
                    <a:p>
                      <a:pPr algn="ctr" fontAlgn="ctr"/>
                      <a:r>
                        <a:rPr lang="it-IT" sz="1100" u="none" strike="noStrike" dirty="0">
                          <a:solidFill>
                            <a:schemeClr val="tx1"/>
                          </a:solidFill>
                          <a:effectLst/>
                          <a:latin typeface="Arial" panose="020B0604020202020204" pitchFamily="34" charset="0"/>
                          <a:cs typeface="Arial" panose="020B0604020202020204" pitchFamily="34" charset="0"/>
                        </a:rPr>
                        <a:t>Catena di fornitura sostenibile</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solidFill>
                            <a:schemeClr val="tx1"/>
                          </a:solidFill>
                          <a:effectLst/>
                          <a:latin typeface="Arial" panose="020B0604020202020204" pitchFamily="34" charset="0"/>
                          <a:cs typeface="Arial" panose="020B0604020202020204" pitchFamily="34" charset="0"/>
                        </a:rPr>
                        <a:t>Rispettare i principi etici e di sostenibilità ambientale e sociale anche nella propria catena del valore.</a:t>
                      </a:r>
                      <a:endParaRPr lang="it-IT" sz="10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793471976"/>
                  </a:ext>
                </a:extLst>
              </a:tr>
              <a:tr h="259082">
                <a:tc>
                  <a:txBody>
                    <a:bodyPr/>
                    <a:lstStyle/>
                    <a:p>
                      <a:pPr algn="ctr" fontAlgn="ctr"/>
                      <a:r>
                        <a:rPr lang="it-IT" sz="1100" u="none" strike="noStrike" dirty="0">
                          <a:solidFill>
                            <a:schemeClr val="tx1"/>
                          </a:solidFill>
                          <a:effectLst/>
                          <a:latin typeface="Arial" panose="020B0604020202020204" pitchFamily="34" charset="0"/>
                          <a:cs typeface="Arial" panose="020B0604020202020204" pitchFamily="34" charset="0"/>
                        </a:rPr>
                        <a:t>Benessere dei lavoratori</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solidFill>
                            <a:schemeClr val="tx1"/>
                          </a:solidFill>
                          <a:effectLst/>
                          <a:latin typeface="Arial" panose="020B0604020202020204" pitchFamily="34" charset="0"/>
                          <a:cs typeface="Arial" panose="020B0604020202020204" pitchFamily="34" charset="0"/>
                        </a:rPr>
                        <a:t>Promuovere la soddisfazione e il benessere dei collaboratori in un’ottica inclusiva e partecipativa.</a:t>
                      </a:r>
                      <a:endParaRPr lang="it-IT" sz="10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803386985"/>
                  </a:ext>
                </a:extLst>
              </a:tr>
              <a:tr h="370454">
                <a:tc>
                  <a:txBody>
                    <a:bodyPr/>
                    <a:lstStyle/>
                    <a:p>
                      <a:pPr algn="ctr" fontAlgn="ctr"/>
                      <a:r>
                        <a:rPr lang="it-IT" sz="1100" b="0" i="0" u="none" strike="noStrike" dirty="0">
                          <a:solidFill>
                            <a:schemeClr val="tx1"/>
                          </a:solidFill>
                          <a:effectLst/>
                          <a:latin typeface="Arial" panose="020B0604020202020204" pitchFamily="34" charset="0"/>
                          <a:cs typeface="Arial" panose="020B0604020202020204" pitchFamily="34" charset="0"/>
                        </a:rPr>
                        <a:t>Diritti umani</a:t>
                      </a:r>
                    </a:p>
                  </a:txBody>
                  <a:tcPr marL="45720" marR="45720" anchor="ctr"/>
                </a:tc>
                <a:tc>
                  <a:txBody>
                    <a:bodyPr/>
                    <a:lstStyle/>
                    <a:p>
                      <a:pPr algn="l" fontAlgn="t"/>
                      <a:r>
                        <a:rPr lang="it-IT" sz="1000" u="none" strike="noStrike" dirty="0">
                          <a:solidFill>
                            <a:schemeClr val="tx1"/>
                          </a:solidFill>
                          <a:effectLst/>
                          <a:latin typeface="Arial" panose="020B0604020202020204" pitchFamily="34" charset="0"/>
                          <a:cs typeface="Arial" panose="020B0604020202020204" pitchFamily="34" charset="0"/>
                        </a:rPr>
                        <a:t>Non tollerare il lavoro minorile, forzato o obbligatorio e includere pratiche di valutazione del rispetto di tali diritti.</a:t>
                      </a:r>
                    </a:p>
                  </a:txBody>
                  <a:tcPr marL="45720" marR="45720" anchor="ctr"/>
                </a:tc>
                <a:extLst>
                  <a:ext uri="{0D108BD9-81ED-4DB2-BD59-A6C34878D82A}">
                    <a16:rowId xmlns:a16="http://schemas.microsoft.com/office/drawing/2014/main" val="3772439201"/>
                  </a:ext>
                </a:extLst>
              </a:tr>
              <a:tr h="370454">
                <a:tc>
                  <a:txBody>
                    <a:bodyPr/>
                    <a:lstStyle/>
                    <a:p>
                      <a:pPr algn="ctr" fontAlgn="ctr"/>
                      <a:r>
                        <a:rPr lang="it-IT" sz="1100" u="none" strike="noStrike" dirty="0">
                          <a:solidFill>
                            <a:schemeClr val="tx1"/>
                          </a:solidFill>
                          <a:effectLst/>
                          <a:latin typeface="Arial" panose="020B0604020202020204" pitchFamily="34" charset="0"/>
                          <a:cs typeface="Arial" panose="020B0604020202020204" pitchFamily="34" charset="0"/>
                        </a:rPr>
                        <a:t>Soddisfazione del cliente</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solidFill>
                            <a:srgbClr val="000000"/>
                          </a:solidFill>
                          <a:effectLst/>
                          <a:latin typeface="Arial" panose="020B0604020202020204" pitchFamily="34" charset="0"/>
                          <a:cs typeface="Arial" panose="020B0604020202020204" pitchFamily="34" charset="0"/>
                        </a:rPr>
                        <a:t>Assicurare al cliente prodotti di qualità, attraverso una soddisfacente relazione con tutti gli attori della filiera di vendita.</a:t>
                      </a:r>
                    </a:p>
                  </a:txBody>
                  <a:tcPr marL="45720" marR="45720" anchor="ctr"/>
                </a:tc>
                <a:extLst>
                  <a:ext uri="{0D108BD9-81ED-4DB2-BD59-A6C34878D82A}">
                    <a16:rowId xmlns:a16="http://schemas.microsoft.com/office/drawing/2014/main" val="558355590"/>
                  </a:ext>
                </a:extLst>
              </a:tr>
              <a:tr h="370454">
                <a:tc>
                  <a:txBody>
                    <a:bodyPr/>
                    <a:lstStyle/>
                    <a:p>
                      <a:pPr algn="ctr" fontAlgn="ctr"/>
                      <a:r>
                        <a:rPr lang="it-IT" sz="1100" u="none" strike="noStrike" dirty="0">
                          <a:solidFill>
                            <a:schemeClr val="tx1"/>
                          </a:solidFill>
                          <a:effectLst/>
                          <a:latin typeface="Arial" panose="020B0604020202020204" pitchFamily="34" charset="0"/>
                          <a:cs typeface="Arial" panose="020B0604020202020204" pitchFamily="34" charset="0"/>
                        </a:rPr>
                        <a:t>Relazioni con la comunità locale </a:t>
                      </a:r>
                      <a:endParaRPr lang="it-IT" sz="1100" b="0" i="0" u="none" strike="noStrike" dirty="0">
                        <a:solidFill>
                          <a:schemeClr val="tx1"/>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solidFill>
                            <a:srgbClr val="000000"/>
                          </a:solidFill>
                          <a:effectLst/>
                          <a:latin typeface="Arial" panose="020B0604020202020204" pitchFamily="34" charset="0"/>
                          <a:cs typeface="Arial" panose="020B0604020202020204" pitchFamily="34" charset="0"/>
                        </a:rPr>
                        <a:t>Mantenere uno stretto legame con il territorio, favorendo lo sviluppo e la crescita della comunità locale e </a:t>
                      </a:r>
                    </a:p>
                    <a:p>
                      <a:pPr algn="l" fontAlgn="t"/>
                      <a:r>
                        <a:rPr lang="it-IT" sz="1000" u="none" strike="noStrike" dirty="0">
                          <a:solidFill>
                            <a:srgbClr val="000000"/>
                          </a:solidFill>
                          <a:effectLst/>
                          <a:latin typeface="Arial" panose="020B0604020202020204" pitchFamily="34" charset="0"/>
                          <a:cs typeface="Arial" panose="020B0604020202020204" pitchFamily="34" charset="0"/>
                        </a:rPr>
                        <a:t>integrandone gli interessi nel business aziendale.</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987506944"/>
                  </a:ext>
                </a:extLst>
              </a:tr>
              <a:tr h="370454">
                <a:tc>
                  <a:txBody>
                    <a:bodyPr/>
                    <a:lstStyle/>
                    <a:p>
                      <a:pPr algn="ctr" fontAlgn="ctr"/>
                      <a:r>
                        <a:rPr lang="it-IT" sz="1100" b="0" i="0" u="none" strike="noStrike" dirty="0">
                          <a:solidFill>
                            <a:schemeClr val="tx1"/>
                          </a:solidFill>
                          <a:effectLst/>
                          <a:latin typeface="Arial" panose="020B0604020202020204" pitchFamily="34" charset="0"/>
                          <a:cs typeface="Arial" panose="020B0604020202020204" pitchFamily="34" charset="0"/>
                        </a:rPr>
                        <a:t>Parità di genere</a:t>
                      </a:r>
                    </a:p>
                  </a:txBody>
                  <a:tcPr marL="45720" marR="45720" anchor="ctr"/>
                </a:tc>
                <a:tc>
                  <a:txBody>
                    <a:bodyPr/>
                    <a:lstStyle/>
                    <a:p>
                      <a:pPr algn="l" fontAlgn="t"/>
                      <a:r>
                        <a:rPr lang="it-IT" sz="1000" b="0" i="0" u="none" strike="noStrike" dirty="0">
                          <a:solidFill>
                            <a:schemeClr val="tx1"/>
                          </a:solidFill>
                          <a:effectLst/>
                          <a:latin typeface="Arial" panose="020B0604020202020204" pitchFamily="34" charset="0"/>
                          <a:cs typeface="Arial" panose="020B0604020202020204" pitchFamily="34" charset="0"/>
                        </a:rPr>
                        <a:t>Valorizzare la parità di genere di collaboratori, fornitori e clienti, evitando discriminazioni e favorendo l’inclusione.</a:t>
                      </a:r>
                    </a:p>
                  </a:txBody>
                  <a:tcPr marL="45720" marR="45720" anchor="ctr"/>
                </a:tc>
                <a:extLst>
                  <a:ext uri="{0D108BD9-81ED-4DB2-BD59-A6C34878D82A}">
                    <a16:rowId xmlns:a16="http://schemas.microsoft.com/office/drawing/2014/main" val="3122373577"/>
                  </a:ext>
                </a:extLst>
              </a:tr>
            </a:tbl>
          </a:graphicData>
        </a:graphic>
      </p:graphicFrame>
      <p:pic>
        <p:nvPicPr>
          <p:cNvPr id="7" name="Immagine 6">
            <a:extLst>
              <a:ext uri="{FF2B5EF4-FFF2-40B4-BE49-F238E27FC236}">
                <a16:creationId xmlns:a16="http://schemas.microsoft.com/office/drawing/2014/main" id="{915585BC-EB98-461D-B86E-1217A64CD50D}"/>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8" name="Rettangolo 7">
            <a:extLst>
              <a:ext uri="{FF2B5EF4-FFF2-40B4-BE49-F238E27FC236}">
                <a16:creationId xmlns:a16="http://schemas.microsoft.com/office/drawing/2014/main" id="{F41604C6-554F-4C28-8DDF-67A4528E2278}"/>
              </a:ext>
            </a:extLst>
          </p:cNvPr>
          <p:cNvSpPr/>
          <p:nvPr/>
        </p:nvSpPr>
        <p:spPr>
          <a:xfrm>
            <a:off x="6943571" y="378990"/>
            <a:ext cx="2371572"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3297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1F37C06E-BAAA-4BCD-AC10-5D7111CE044A}"/>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4" name="Segnaposto testo 3">
            <a:extLst>
              <a:ext uri="{FF2B5EF4-FFF2-40B4-BE49-F238E27FC236}">
                <a16:creationId xmlns:a16="http://schemas.microsoft.com/office/drawing/2014/main" id="{046E0378-9518-4AF8-B2EA-AFD1B6C39C21}"/>
              </a:ext>
            </a:extLst>
          </p:cNvPr>
          <p:cNvSpPr>
            <a:spLocks noGrp="1"/>
          </p:cNvSpPr>
          <p:nvPr>
            <p:ph type="body" sz="quarter" idx="11"/>
          </p:nvPr>
        </p:nvSpPr>
        <p:spPr>
          <a:xfrm>
            <a:off x="838200" y="1766157"/>
            <a:ext cx="10270645" cy="933688"/>
          </a:xfrm>
        </p:spPr>
        <p:txBody>
          <a:bodyPr/>
          <a:lstStyle/>
          <a:p>
            <a:pPr marL="0" indent="0" algn="just">
              <a:buNone/>
            </a:pPr>
            <a:r>
              <a:rPr lang="it-IT" sz="1400" dirty="0"/>
              <a:t>Ai temi prioritari individuati sono stati assegnati, nella stessa occasione, dei punteggi di rilevanza da 1 (minimo) a 5 (massimo). Tutti i temi con punteggio superiore o uguale a 3 sono stati considerati materiali. </a:t>
            </a:r>
          </a:p>
          <a:p>
            <a:pPr marL="0" indent="0" algn="just">
              <a:buNone/>
            </a:pPr>
            <a:r>
              <a:rPr lang="it-IT" sz="1400" dirty="0"/>
              <a:t>Il risultato ha permesso di collocare i temi prioritari sull’asse aziendale della matrice di materialità di CEPI: </a:t>
            </a:r>
          </a:p>
        </p:txBody>
      </p:sp>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7</a:t>
            </a:fld>
            <a:endParaRPr lang="it-IT"/>
          </a:p>
        </p:txBody>
      </p:sp>
      <p:graphicFrame>
        <p:nvGraphicFramePr>
          <p:cNvPr id="25" name="Tabella 6">
            <a:extLst>
              <a:ext uri="{FF2B5EF4-FFF2-40B4-BE49-F238E27FC236}">
                <a16:creationId xmlns:a16="http://schemas.microsoft.com/office/drawing/2014/main" id="{2C92D6F6-DA24-48DE-973A-20A9E2CCAEC5}"/>
              </a:ext>
            </a:extLst>
          </p:cNvPr>
          <p:cNvGraphicFramePr>
            <a:graphicFrameLocks noGrp="1"/>
          </p:cNvGraphicFramePr>
          <p:nvPr>
            <p:extLst>
              <p:ext uri="{D42A27DB-BD31-4B8C-83A1-F6EECF244321}">
                <p14:modId xmlns:p14="http://schemas.microsoft.com/office/powerpoint/2010/main" val="1156260826"/>
              </p:ext>
            </p:extLst>
          </p:nvPr>
        </p:nvGraphicFramePr>
        <p:xfrm>
          <a:off x="1679995" y="2645936"/>
          <a:ext cx="6530109" cy="3096001"/>
        </p:xfrm>
        <a:graphic>
          <a:graphicData uri="http://schemas.openxmlformats.org/drawingml/2006/table">
            <a:tbl>
              <a:tblPr firstRow="1" bandRow="1">
                <a:tableStyleId>{21E4AEA4-8DFA-4A89-87EB-49C32662AFE0}</a:tableStyleId>
              </a:tblPr>
              <a:tblGrid>
                <a:gridCol w="3916845">
                  <a:extLst>
                    <a:ext uri="{9D8B030D-6E8A-4147-A177-3AD203B41FA5}">
                      <a16:colId xmlns:a16="http://schemas.microsoft.com/office/drawing/2014/main" val="3493359792"/>
                    </a:ext>
                  </a:extLst>
                </a:gridCol>
                <a:gridCol w="2613264">
                  <a:extLst>
                    <a:ext uri="{9D8B030D-6E8A-4147-A177-3AD203B41FA5}">
                      <a16:colId xmlns:a16="http://schemas.microsoft.com/office/drawing/2014/main" val="2333796084"/>
                    </a:ext>
                  </a:extLst>
                </a:gridCol>
              </a:tblGrid>
              <a:tr h="369712">
                <a:tc>
                  <a:txBody>
                    <a:bodyPr/>
                    <a:lstStyle/>
                    <a:p>
                      <a:pPr algn="ctr" fontAlgn="ctr"/>
                      <a:r>
                        <a:rPr lang="it-IT" sz="1400" u="none" strike="noStrike" dirty="0">
                          <a:effectLst/>
                          <a:latin typeface="Arial" panose="020B0604020202020204" pitchFamily="34" charset="0"/>
                          <a:cs typeface="Arial" panose="020B0604020202020204" pitchFamily="34" charset="0"/>
                        </a:rPr>
                        <a:t>Tema prioritario </a:t>
                      </a:r>
                      <a:endParaRPr lang="it-IT" sz="1400" b="1" i="0" u="none" strike="noStrike" dirty="0">
                        <a:solidFill>
                          <a:srgbClr val="FFFFFF"/>
                        </a:solidFill>
                        <a:effectLst/>
                        <a:latin typeface="Arial" panose="020B0604020202020204" pitchFamily="34" charset="0"/>
                        <a:cs typeface="Arial" panose="020B0604020202020204" pitchFamily="34" charset="0"/>
                      </a:endParaRPr>
                    </a:p>
                  </a:txBody>
                  <a:tcPr marL="3810" marR="3810" marT="3810" marB="0" anchor="ctr"/>
                </a:tc>
                <a:tc>
                  <a:txBody>
                    <a:bodyPr/>
                    <a:lstStyle/>
                    <a:p>
                      <a:pPr algn="ctr" fontAlgn="ctr"/>
                      <a:r>
                        <a:rPr lang="it-IT" sz="1400" u="none" strike="noStrike" dirty="0">
                          <a:effectLst/>
                          <a:latin typeface="Arial" panose="020B0604020202020204" pitchFamily="34" charset="0"/>
                          <a:cs typeface="Arial" panose="020B0604020202020204" pitchFamily="34" charset="0"/>
                        </a:rPr>
                        <a:t>Punteggio asse aziendale</a:t>
                      </a:r>
                      <a:endParaRPr lang="it-IT" sz="1400" b="1" i="0" u="none" strike="noStrike" dirty="0">
                        <a:solidFill>
                          <a:srgbClr val="FFFFFF"/>
                        </a:solidFill>
                        <a:effectLst/>
                        <a:latin typeface="Arial" panose="020B0604020202020204" pitchFamily="34" charset="0"/>
                        <a:cs typeface="Arial" panose="020B0604020202020204" pitchFamily="34" charset="0"/>
                      </a:endParaRPr>
                    </a:p>
                  </a:txBody>
                  <a:tcPr marL="3810" marR="3810" marT="3810" marB="0" anchor="ctr"/>
                </a:tc>
                <a:extLst>
                  <a:ext uri="{0D108BD9-81ED-4DB2-BD59-A6C34878D82A}">
                    <a16:rowId xmlns:a16="http://schemas.microsoft.com/office/drawing/2014/main" val="1844888851"/>
                  </a:ext>
                </a:extLst>
              </a:tr>
              <a:tr h="2721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Valore e solidità dell'azienda</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5</a:t>
                      </a:r>
                    </a:p>
                  </a:txBody>
                  <a:tcPr marL="3810" marR="3810" marT="3810" marB="0" anchor="ctr"/>
                </a:tc>
                <a:extLst>
                  <a:ext uri="{0D108BD9-81ED-4DB2-BD59-A6C34878D82A}">
                    <a16:rowId xmlns:a16="http://schemas.microsoft.com/office/drawing/2014/main" val="2341355968"/>
                  </a:ext>
                </a:extLst>
              </a:tr>
              <a:tr h="2546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Ricerca, sviluppo e innovazione tecnologica</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5</a:t>
                      </a:r>
                    </a:p>
                  </a:txBody>
                  <a:tcPr marL="3810" marR="3810" marT="3810" marB="0" anchor="ctr"/>
                </a:tc>
                <a:extLst>
                  <a:ext uri="{0D108BD9-81ED-4DB2-BD59-A6C34878D82A}">
                    <a16:rowId xmlns:a16="http://schemas.microsoft.com/office/drawing/2014/main" val="1041003302"/>
                  </a:ext>
                </a:extLst>
              </a:tr>
              <a:tr h="2546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Diritti umani</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5</a:t>
                      </a:r>
                    </a:p>
                  </a:txBody>
                  <a:tcPr marL="3810" marR="3810" marT="3810" marB="0" anchor="ctr"/>
                </a:tc>
                <a:extLst>
                  <a:ext uri="{0D108BD9-81ED-4DB2-BD59-A6C34878D82A}">
                    <a16:rowId xmlns:a16="http://schemas.microsoft.com/office/drawing/2014/main" val="90874578"/>
                  </a:ext>
                </a:extLst>
              </a:tr>
              <a:tr h="2546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chemeClr val="tx1"/>
                          </a:solidFill>
                          <a:effectLst/>
                          <a:latin typeface="Arial" panose="020B0604020202020204" pitchFamily="34" charset="0"/>
                          <a:cs typeface="Arial" panose="020B0604020202020204" pitchFamily="34" charset="0"/>
                        </a:rPr>
                        <a:t>Relazioni con la comunità locale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5</a:t>
                      </a:r>
                    </a:p>
                  </a:txBody>
                  <a:tcPr marL="3810" marR="3810" marT="3810" marB="0" anchor="ctr"/>
                </a:tc>
                <a:extLst>
                  <a:ext uri="{0D108BD9-81ED-4DB2-BD59-A6C34878D82A}">
                    <a16:rowId xmlns:a16="http://schemas.microsoft.com/office/drawing/2014/main" val="929280525"/>
                  </a:ext>
                </a:extLst>
              </a:tr>
              <a:tr h="2546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Parità di genere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5</a:t>
                      </a:r>
                    </a:p>
                  </a:txBody>
                  <a:tcPr marL="3810" marR="3810" marT="3810" marB="0" anchor="ctr"/>
                </a:tc>
                <a:extLst>
                  <a:ext uri="{0D108BD9-81ED-4DB2-BD59-A6C34878D82A}">
                    <a16:rowId xmlns:a16="http://schemas.microsoft.com/office/drawing/2014/main" val="1435900488"/>
                  </a:ext>
                </a:extLst>
              </a:tr>
              <a:tr h="254626">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Benessere dei lavoratori</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4,9</a:t>
                      </a:r>
                    </a:p>
                  </a:txBody>
                  <a:tcPr marL="3810" marR="3810" marT="3810" marB="0" anchor="ctr"/>
                </a:tc>
                <a:extLst>
                  <a:ext uri="{0D108BD9-81ED-4DB2-BD59-A6C34878D82A}">
                    <a16:rowId xmlns:a16="http://schemas.microsoft.com/office/drawing/2014/main" val="3690240369"/>
                  </a:ext>
                </a:extLst>
              </a:tr>
              <a:tr h="26340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Integrità aziendale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4,5</a:t>
                      </a:r>
                    </a:p>
                  </a:txBody>
                  <a:tcPr marL="3810" marR="3810" marT="3810" marB="0" anchor="ctr"/>
                </a:tc>
                <a:extLst>
                  <a:ext uri="{0D108BD9-81ED-4DB2-BD59-A6C34878D82A}">
                    <a16:rowId xmlns:a16="http://schemas.microsoft.com/office/drawing/2014/main" val="3839842037"/>
                  </a:ext>
                </a:extLst>
              </a:tr>
              <a:tr h="2326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Soddisfazione del cliente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4,5</a:t>
                      </a:r>
                    </a:p>
                  </a:txBody>
                  <a:tcPr marL="3810" marR="3810" marT="3810" marB="0" anchor="ctr"/>
                </a:tc>
                <a:extLst>
                  <a:ext uri="{0D108BD9-81ED-4DB2-BD59-A6C34878D82A}">
                    <a16:rowId xmlns:a16="http://schemas.microsoft.com/office/drawing/2014/main" val="3688969204"/>
                  </a:ext>
                </a:extLst>
              </a:tr>
              <a:tr h="23267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t-IT" sz="1400" b="0" i="0" u="none" strike="noStrike" dirty="0">
                          <a:solidFill>
                            <a:srgbClr val="000000"/>
                          </a:solidFill>
                          <a:effectLst/>
                          <a:latin typeface="Arial" panose="020B0604020202020204" pitchFamily="34" charset="0"/>
                          <a:cs typeface="Arial" panose="020B0604020202020204" pitchFamily="34" charset="0"/>
                        </a:rPr>
                        <a:t>Qualità e sostenibilità del prodotto</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4,2</a:t>
                      </a:r>
                    </a:p>
                  </a:txBody>
                  <a:tcPr marL="3810" marR="3810" marT="3810" marB="0" anchor="ctr"/>
                </a:tc>
                <a:extLst>
                  <a:ext uri="{0D108BD9-81ED-4DB2-BD59-A6C34878D82A}">
                    <a16:rowId xmlns:a16="http://schemas.microsoft.com/office/drawing/2014/main" val="1249798108"/>
                  </a:ext>
                </a:extLst>
              </a:tr>
              <a:tr h="232675">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Tutela dell'ambiente</a:t>
                      </a:r>
                    </a:p>
                  </a:txBody>
                  <a:tcPr marL="3810" marR="3810" marT="3810" marB="0" anchor="ctr"/>
                </a:tc>
                <a:tc>
                  <a:txBody>
                    <a:bodyPr/>
                    <a:lstStyle/>
                    <a:p>
                      <a:pPr algn="ctr" fontAlgn="ctr"/>
                      <a:r>
                        <a:rPr lang="it-IT" sz="1400" b="0" i="0" u="none" strike="noStrike" dirty="0">
                          <a:solidFill>
                            <a:schemeClr val="tx1"/>
                          </a:solidFill>
                          <a:effectLst/>
                          <a:latin typeface="Arial" panose="020B0604020202020204" pitchFamily="34" charset="0"/>
                          <a:cs typeface="Arial" panose="020B0604020202020204" pitchFamily="34" charset="0"/>
                        </a:rPr>
                        <a:t>3,8</a:t>
                      </a:r>
                    </a:p>
                  </a:txBody>
                  <a:tcPr marL="3810" marR="3810" marT="3810" marB="0" anchor="ctr"/>
                </a:tc>
                <a:extLst>
                  <a:ext uri="{0D108BD9-81ED-4DB2-BD59-A6C34878D82A}">
                    <a16:rowId xmlns:a16="http://schemas.microsoft.com/office/drawing/2014/main" val="218022836"/>
                  </a:ext>
                </a:extLst>
              </a:tr>
              <a:tr h="219543">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Catena di fornitura sostenibile</a:t>
                      </a:r>
                    </a:p>
                  </a:txBody>
                  <a:tcPr marL="3810" marR="3810" marT="3810" marB="0" anchor="ctr"/>
                </a:tc>
                <a:tc>
                  <a:txBody>
                    <a:bodyPr/>
                    <a:lstStyle/>
                    <a:p>
                      <a:pPr algn="ctr" fontAlgn="ctr"/>
                      <a:r>
                        <a:rPr lang="it-IT" sz="1400" b="0" i="0" u="none" strike="noStrike" dirty="0">
                          <a:solidFill>
                            <a:srgbClr val="000000"/>
                          </a:solidFill>
                          <a:effectLst/>
                          <a:latin typeface="Arial" panose="020B0604020202020204" pitchFamily="34" charset="0"/>
                          <a:cs typeface="Arial" panose="020B0604020202020204" pitchFamily="34" charset="0"/>
                        </a:rPr>
                        <a:t>2</a:t>
                      </a:r>
                    </a:p>
                  </a:txBody>
                  <a:tcPr marL="3810" marR="3810" marT="3810" marB="0" anchor="ctr"/>
                </a:tc>
                <a:extLst>
                  <a:ext uri="{0D108BD9-81ED-4DB2-BD59-A6C34878D82A}">
                    <a16:rowId xmlns:a16="http://schemas.microsoft.com/office/drawing/2014/main" val="4237209045"/>
                  </a:ext>
                </a:extLst>
              </a:tr>
            </a:tbl>
          </a:graphicData>
        </a:graphic>
      </p:graphicFrame>
      <p:sp>
        <p:nvSpPr>
          <p:cNvPr id="26" name="Freccia in giù 25">
            <a:extLst>
              <a:ext uri="{FF2B5EF4-FFF2-40B4-BE49-F238E27FC236}">
                <a16:creationId xmlns:a16="http://schemas.microsoft.com/office/drawing/2014/main" id="{009DCA7A-8335-456D-B11A-1511686480DF}"/>
              </a:ext>
            </a:extLst>
          </p:cNvPr>
          <p:cNvSpPr/>
          <p:nvPr/>
        </p:nvSpPr>
        <p:spPr>
          <a:xfrm flipV="1">
            <a:off x="8532300" y="3008457"/>
            <a:ext cx="506627" cy="2575914"/>
          </a:xfrm>
          <a:prstGeom prst="downArrow">
            <a:avLst/>
          </a:prstGeom>
          <a:gradFill flip="none" rotWithShape="1">
            <a:gsLst>
              <a:gs pos="0">
                <a:srgbClr val="821439"/>
              </a:gs>
              <a:gs pos="50000">
                <a:srgbClr val="821439">
                  <a:tint val="44500"/>
                  <a:satMod val="160000"/>
                </a:srgbClr>
              </a:gs>
              <a:gs pos="100000">
                <a:srgbClr val="821439">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latin typeface="Arial" panose="020B0604020202020204" pitchFamily="34" charset="0"/>
              <a:cs typeface="Arial" panose="020B0604020202020204" pitchFamily="34" charset="0"/>
            </a:endParaRPr>
          </a:p>
        </p:txBody>
      </p:sp>
      <p:sp>
        <p:nvSpPr>
          <p:cNvPr id="27" name="CasellaDiTesto 26">
            <a:extLst>
              <a:ext uri="{FF2B5EF4-FFF2-40B4-BE49-F238E27FC236}">
                <a16:creationId xmlns:a16="http://schemas.microsoft.com/office/drawing/2014/main" id="{0F31D107-A280-43B3-BADF-8EC9C782BAB0}"/>
              </a:ext>
            </a:extLst>
          </p:cNvPr>
          <p:cNvSpPr txBox="1"/>
          <p:nvPr/>
        </p:nvSpPr>
        <p:spPr>
          <a:xfrm>
            <a:off x="9141187" y="3078549"/>
            <a:ext cx="1645461" cy="261610"/>
          </a:xfrm>
          <a:prstGeom prst="rect">
            <a:avLst/>
          </a:prstGeom>
          <a:noFill/>
        </p:spPr>
        <p:txBody>
          <a:bodyPr wrap="square" rtlCol="0">
            <a:spAutoFit/>
          </a:bodyPr>
          <a:lstStyle/>
          <a:p>
            <a:pPr algn="ctr"/>
            <a:r>
              <a:rPr lang="it-IT" sz="1100" dirty="0">
                <a:solidFill>
                  <a:srgbClr val="821439"/>
                </a:solidFill>
                <a:latin typeface="Arial" panose="020B0604020202020204" pitchFamily="34" charset="0"/>
                <a:cs typeface="Arial" panose="020B0604020202020204" pitchFamily="34" charset="0"/>
              </a:rPr>
              <a:t>Maggiore importanza</a:t>
            </a:r>
          </a:p>
        </p:txBody>
      </p:sp>
      <p:sp>
        <p:nvSpPr>
          <p:cNvPr id="28" name="CasellaDiTesto 27">
            <a:extLst>
              <a:ext uri="{FF2B5EF4-FFF2-40B4-BE49-F238E27FC236}">
                <a16:creationId xmlns:a16="http://schemas.microsoft.com/office/drawing/2014/main" id="{6C60630E-6470-4344-9F20-629F2F334F16}"/>
              </a:ext>
            </a:extLst>
          </p:cNvPr>
          <p:cNvSpPr txBox="1"/>
          <p:nvPr/>
        </p:nvSpPr>
        <p:spPr>
          <a:xfrm>
            <a:off x="9141187" y="5322761"/>
            <a:ext cx="1645461" cy="261610"/>
          </a:xfrm>
          <a:prstGeom prst="rect">
            <a:avLst/>
          </a:prstGeom>
          <a:noFill/>
        </p:spPr>
        <p:txBody>
          <a:bodyPr wrap="square" rtlCol="0">
            <a:spAutoFit/>
          </a:bodyPr>
          <a:lstStyle/>
          <a:p>
            <a:pPr algn="ctr"/>
            <a:r>
              <a:rPr lang="it-IT" sz="1100" dirty="0">
                <a:solidFill>
                  <a:srgbClr val="821439"/>
                </a:solidFill>
                <a:latin typeface="Arial" panose="020B0604020202020204" pitchFamily="34" charset="0"/>
                <a:cs typeface="Arial" panose="020B0604020202020204" pitchFamily="34" charset="0"/>
              </a:rPr>
              <a:t>Minore importanza</a:t>
            </a:r>
          </a:p>
        </p:txBody>
      </p:sp>
      <p:sp>
        <p:nvSpPr>
          <p:cNvPr id="12" name="Rettangolo 11">
            <a:extLst>
              <a:ext uri="{FF2B5EF4-FFF2-40B4-BE49-F238E27FC236}">
                <a16:creationId xmlns:a16="http://schemas.microsoft.com/office/drawing/2014/main" id="{2FE7B5E0-4540-46BF-98C3-B23EC9F66A41}"/>
              </a:ext>
            </a:extLst>
          </p:cNvPr>
          <p:cNvSpPr/>
          <p:nvPr/>
        </p:nvSpPr>
        <p:spPr>
          <a:xfrm>
            <a:off x="6933791" y="393660"/>
            <a:ext cx="2371572"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itolo 1">
            <a:extLst>
              <a:ext uri="{FF2B5EF4-FFF2-40B4-BE49-F238E27FC236}">
                <a16:creationId xmlns:a16="http://schemas.microsoft.com/office/drawing/2014/main" id="{DDC7296F-D17A-4C50-8BED-05F76888467F}"/>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endParaRPr lang="it-IT" b="1" dirty="0">
              <a:solidFill>
                <a:srgbClr val="EF7524"/>
              </a:solidFill>
            </a:endParaRPr>
          </a:p>
        </p:txBody>
      </p:sp>
      <p:sp>
        <p:nvSpPr>
          <p:cNvPr id="17" name="Segnaposto testo 2">
            <a:extLst>
              <a:ext uri="{FF2B5EF4-FFF2-40B4-BE49-F238E27FC236}">
                <a16:creationId xmlns:a16="http://schemas.microsoft.com/office/drawing/2014/main" id="{08CC4C8D-394A-4D79-AF7C-E8D930BA7C67}"/>
              </a:ext>
            </a:extLst>
          </p:cNvPr>
          <p:cNvSpPr>
            <a:spLocks noGrp="1"/>
          </p:cNvSpPr>
          <p:nvPr>
            <p:ph type="body" sz="quarter" idx="10"/>
          </p:nvPr>
        </p:nvSpPr>
        <p:spPr>
          <a:xfrm>
            <a:off x="838200" y="994588"/>
            <a:ext cx="10491717" cy="294748"/>
          </a:xfrm>
        </p:spPr>
        <p:txBody>
          <a:bodyPr/>
          <a:lstStyle/>
          <a:p>
            <a:r>
              <a:rPr lang="it-IT" dirty="0">
                <a:solidFill>
                  <a:schemeClr val="accent2"/>
                </a:solidFill>
              </a:rPr>
              <a:t>Metodologia utilizzata </a:t>
            </a:r>
          </a:p>
        </p:txBody>
      </p:sp>
      <p:sp>
        <p:nvSpPr>
          <p:cNvPr id="13" name="CasellaDiTesto 12">
            <a:extLst>
              <a:ext uri="{FF2B5EF4-FFF2-40B4-BE49-F238E27FC236}">
                <a16:creationId xmlns:a16="http://schemas.microsoft.com/office/drawing/2014/main" id="{D6303975-3410-B121-E001-F3628276408B}"/>
              </a:ext>
            </a:extLst>
          </p:cNvPr>
          <p:cNvSpPr txBox="1"/>
          <p:nvPr/>
        </p:nvSpPr>
        <p:spPr>
          <a:xfrm>
            <a:off x="1610208" y="5878557"/>
            <a:ext cx="6669682" cy="448097"/>
          </a:xfrm>
          <a:prstGeom prst="rect">
            <a:avLst/>
          </a:prstGeom>
        </p:spPr>
        <p:txBody>
          <a:bodyPr/>
          <a:lstStyle>
            <a:lvl1pPr indent="0" algn="just">
              <a:lnSpc>
                <a:spcPct val="90000"/>
              </a:lnSpc>
              <a:spcBef>
                <a:spcPts val="1000"/>
              </a:spcBef>
              <a:buFont typeface="Arial" panose="020B0604020202020204" pitchFamily="34" charset="0"/>
              <a:buNone/>
              <a:defRPr sz="1400">
                <a:highlight>
                  <a:srgbClr val="FFFF00"/>
                </a:highlight>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it-IT" sz="1200" u="sng" dirty="0"/>
              <a:t>Dall’assegnazione dei punteggi di rilevanza non è risultato prioritario per l’azienda il tema «Catena di fornitura sostenibile»</a:t>
            </a:r>
          </a:p>
        </p:txBody>
      </p:sp>
    </p:spTree>
    <p:extLst>
      <p:ext uri="{BB962C8B-B14F-4D97-AF65-F5344CB8AC3E}">
        <p14:creationId xmlns:p14="http://schemas.microsoft.com/office/powerpoint/2010/main" val="237090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46E0378-9518-4AF8-B2EA-AFD1B6C39C21}"/>
              </a:ext>
            </a:extLst>
          </p:cNvPr>
          <p:cNvSpPr>
            <a:spLocks noGrp="1"/>
          </p:cNvSpPr>
          <p:nvPr>
            <p:ph type="body" sz="quarter" idx="11"/>
          </p:nvPr>
        </p:nvSpPr>
        <p:spPr>
          <a:xfrm>
            <a:off x="838200" y="1646573"/>
            <a:ext cx="10270645" cy="560897"/>
          </a:xfrm>
        </p:spPr>
        <p:txBody>
          <a:bodyPr/>
          <a:lstStyle/>
          <a:p>
            <a:pPr marL="0" indent="0" algn="just">
              <a:buNone/>
            </a:pPr>
            <a:r>
              <a:rPr lang="it-IT" sz="1400" dirty="0"/>
              <a:t>Il </a:t>
            </a:r>
            <a:r>
              <a:rPr lang="it-IT" sz="1400" i="1" dirty="0"/>
              <a:t>management aziendale </a:t>
            </a:r>
            <a:r>
              <a:rPr lang="it-IT" sz="1400" dirty="0"/>
              <a:t>è stato coinvolto anche nell’individuazione delle categorie di </a:t>
            </a:r>
            <a:r>
              <a:rPr lang="it-IT" sz="1400" i="1" dirty="0"/>
              <a:t>stakeholder</a:t>
            </a:r>
            <a:r>
              <a:rPr lang="it-IT" sz="1400" dirty="0"/>
              <a:t> rilevanti per l’azienda, propedeutica alle attività di coinvolgimento indiretto, realizzato mediante analisi documentale.</a:t>
            </a:r>
          </a:p>
        </p:txBody>
      </p:sp>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8</a:t>
            </a:fld>
            <a:endParaRPr lang="it-IT"/>
          </a:p>
        </p:txBody>
      </p:sp>
      <p:graphicFrame>
        <p:nvGraphicFramePr>
          <p:cNvPr id="10" name="Tabella 12">
            <a:extLst>
              <a:ext uri="{FF2B5EF4-FFF2-40B4-BE49-F238E27FC236}">
                <a16:creationId xmlns:a16="http://schemas.microsoft.com/office/drawing/2014/main" id="{6C4E59BD-AE6B-497F-AB92-24BC65907072}"/>
              </a:ext>
            </a:extLst>
          </p:cNvPr>
          <p:cNvGraphicFramePr>
            <a:graphicFrameLocks noGrp="1"/>
          </p:cNvGraphicFramePr>
          <p:nvPr>
            <p:extLst>
              <p:ext uri="{D42A27DB-BD31-4B8C-83A1-F6EECF244321}">
                <p14:modId xmlns:p14="http://schemas.microsoft.com/office/powerpoint/2010/main" val="1308397319"/>
              </p:ext>
            </p:extLst>
          </p:nvPr>
        </p:nvGraphicFramePr>
        <p:xfrm>
          <a:off x="937240" y="2207470"/>
          <a:ext cx="8498589" cy="4328185"/>
        </p:xfrm>
        <a:graphic>
          <a:graphicData uri="http://schemas.openxmlformats.org/drawingml/2006/table">
            <a:tbl>
              <a:tblPr firstRow="1" bandRow="1">
                <a:tableStyleId>{5C22544A-7EE6-4342-B048-85BDC9FD1C3A}</a:tableStyleId>
              </a:tblPr>
              <a:tblGrid>
                <a:gridCol w="2633650">
                  <a:extLst>
                    <a:ext uri="{9D8B030D-6E8A-4147-A177-3AD203B41FA5}">
                      <a16:colId xmlns:a16="http://schemas.microsoft.com/office/drawing/2014/main" val="754166897"/>
                    </a:ext>
                  </a:extLst>
                </a:gridCol>
                <a:gridCol w="5864939">
                  <a:extLst>
                    <a:ext uri="{9D8B030D-6E8A-4147-A177-3AD203B41FA5}">
                      <a16:colId xmlns:a16="http://schemas.microsoft.com/office/drawing/2014/main" val="4278757347"/>
                    </a:ext>
                  </a:extLst>
                </a:gridCol>
              </a:tblGrid>
              <a:tr h="359669">
                <a:tc>
                  <a:txBody>
                    <a:bodyPr/>
                    <a:lstStyle/>
                    <a:p>
                      <a:pPr algn="ctr"/>
                      <a:r>
                        <a:rPr lang="it-IT" sz="1200" i="1" dirty="0">
                          <a:latin typeface="Arial" panose="020B0604020202020204" pitchFamily="34" charset="0"/>
                          <a:cs typeface="Arial" panose="020B0604020202020204" pitchFamily="34" charset="0"/>
                        </a:rPr>
                        <a:t>Stakeholder</a:t>
                      </a:r>
                    </a:p>
                  </a:txBody>
                  <a:tcPr marL="45720" marR="45720" anchor="ctr"/>
                </a:tc>
                <a:tc>
                  <a:txBody>
                    <a:bodyPr/>
                    <a:lstStyle/>
                    <a:p>
                      <a:pPr algn="ctr"/>
                      <a:r>
                        <a:rPr lang="it-IT" sz="1200" dirty="0">
                          <a:latin typeface="Arial" panose="020B0604020202020204" pitchFamily="34" charset="0"/>
                          <a:cs typeface="Arial" panose="020B0604020202020204" pitchFamily="34" charset="0"/>
                        </a:rPr>
                        <a:t>Definizione</a:t>
                      </a:r>
                    </a:p>
                  </a:txBody>
                  <a:tcPr marL="45720" marR="45720" anchor="ctr"/>
                </a:tc>
                <a:extLst>
                  <a:ext uri="{0D108BD9-81ED-4DB2-BD59-A6C34878D82A}">
                    <a16:rowId xmlns:a16="http://schemas.microsoft.com/office/drawing/2014/main" val="2300242020"/>
                  </a:ext>
                </a:extLst>
              </a:tr>
              <a:tr h="359669">
                <a:tc>
                  <a:txBody>
                    <a:bodyPr/>
                    <a:lstStyle/>
                    <a:p>
                      <a:pPr algn="ctr" fontAlgn="t"/>
                      <a:r>
                        <a:rPr lang="it-IT" sz="1000" u="none" strike="noStrike" dirty="0">
                          <a:effectLst/>
                          <a:latin typeface="Arial" panose="020B0604020202020204" pitchFamily="34" charset="0"/>
                          <a:cs typeface="Arial" panose="020B0604020202020204" pitchFamily="34" charset="0"/>
                        </a:rPr>
                        <a:t>Lavoratori</a:t>
                      </a:r>
                      <a:endParaRPr lang="it-IT" sz="10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effectLst/>
                          <a:latin typeface="Arial" panose="020B0604020202020204" pitchFamily="34" charset="0"/>
                          <a:cs typeface="Arial" panose="020B0604020202020204" pitchFamily="34" charset="0"/>
                        </a:rPr>
                        <a:t>Chi opera alle dipendenze o per conto dell'azienda, incluse le loro rappresentanze (es. sindacati)</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34173933"/>
                  </a:ext>
                </a:extLst>
              </a:tr>
              <a:tr h="359669">
                <a:tc>
                  <a:txBody>
                    <a:bodyPr/>
                    <a:lstStyle/>
                    <a:p>
                      <a:pPr algn="ctr" fontAlgn="t"/>
                      <a:r>
                        <a:rPr lang="it-IT" sz="1000" u="none" strike="noStrike" dirty="0">
                          <a:effectLst/>
                          <a:latin typeface="Arial" panose="020B0604020202020204" pitchFamily="34" charset="0"/>
                          <a:cs typeface="Arial" panose="020B0604020202020204" pitchFamily="34" charset="0"/>
                        </a:rPr>
                        <a:t>Fornitori</a:t>
                      </a:r>
                      <a:endParaRPr lang="it-IT" sz="10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effectLst/>
                          <a:latin typeface="Arial" panose="020B0604020202020204" pitchFamily="34" charset="0"/>
                          <a:cs typeface="Arial" panose="020B0604020202020204" pitchFamily="34" charset="0"/>
                        </a:rPr>
                        <a:t>Chi fornisce all'azienda materie prime, materiali, servizi o tecnologie</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656563859"/>
                  </a:ext>
                </a:extLst>
              </a:tr>
              <a:tr h="359669">
                <a:tc>
                  <a:txBody>
                    <a:bodyPr/>
                    <a:lstStyle/>
                    <a:p>
                      <a:pPr algn="ctr" fontAlgn="t"/>
                      <a:r>
                        <a:rPr lang="it-IT" sz="1000" u="none" strike="noStrike" dirty="0">
                          <a:effectLst/>
                          <a:latin typeface="Arial" panose="020B0604020202020204" pitchFamily="34" charset="0"/>
                          <a:cs typeface="Arial" panose="020B0604020202020204" pitchFamily="34" charset="0"/>
                        </a:rPr>
                        <a:t>Clienti</a:t>
                      </a:r>
                      <a:endParaRPr lang="it-IT" sz="10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effectLst/>
                          <a:latin typeface="Arial" panose="020B0604020202020204" pitchFamily="34" charset="0"/>
                          <a:cs typeface="Arial" panose="020B0604020202020204" pitchFamily="34" charset="0"/>
                        </a:rPr>
                        <a:t>Fruitori dei prodotti dell'azienda, comprese le associazioni dei consumatori</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148388250"/>
                  </a:ext>
                </a:extLst>
              </a:tr>
              <a:tr h="384304">
                <a:tc>
                  <a:txBody>
                    <a:bodyPr/>
                    <a:lstStyle/>
                    <a:p>
                      <a:pPr algn="ctr" fontAlgn="t"/>
                      <a:r>
                        <a:rPr lang="it-IT" sz="1000" u="none" strike="noStrike" dirty="0">
                          <a:effectLst/>
                          <a:latin typeface="Arial" panose="020B0604020202020204" pitchFamily="34" charset="0"/>
                          <a:cs typeface="Arial" panose="020B0604020202020204" pitchFamily="34" charset="0"/>
                        </a:rPr>
                        <a:t>Finanziatori</a:t>
                      </a:r>
                      <a:endParaRPr lang="it-IT" sz="10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effectLst/>
                          <a:latin typeface="Arial" panose="020B0604020202020204" pitchFamily="34" charset="0"/>
                          <a:cs typeface="Arial" panose="020B0604020202020204" pitchFamily="34" charset="0"/>
                        </a:rPr>
                        <a:t>Banche, istituti di credito e altre figure (anche privati) che possono contribuire al finanziamento delle attività dell'azienda</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1665010034"/>
                  </a:ext>
                </a:extLst>
              </a:tr>
              <a:tr h="384304">
                <a:tc>
                  <a:txBody>
                    <a:bodyPr/>
                    <a:lstStyle/>
                    <a:p>
                      <a:pPr algn="ctr" fontAlgn="t"/>
                      <a:r>
                        <a:rPr lang="it-IT" sz="1000" b="0" i="0" u="none" strike="noStrike" dirty="0">
                          <a:solidFill>
                            <a:srgbClr val="000000"/>
                          </a:solidFill>
                          <a:effectLst/>
                          <a:latin typeface="Arial" panose="020B0604020202020204" pitchFamily="34" charset="0"/>
                          <a:cs typeface="Arial" panose="020B0604020202020204" pitchFamily="34" charset="0"/>
                        </a:rPr>
                        <a:t>Società e comunità locali</a:t>
                      </a:r>
                    </a:p>
                  </a:txBody>
                  <a:tcPr marL="45720" marR="45720" anchor="ctr"/>
                </a:tc>
                <a:tc>
                  <a:txBody>
                    <a:bodyPr/>
                    <a:lstStyle/>
                    <a:p>
                      <a:pPr algn="l" fontAlgn="t"/>
                      <a:r>
                        <a:rPr lang="it-IT" sz="1000" b="0" i="0" u="none" strike="noStrike" dirty="0">
                          <a:solidFill>
                            <a:srgbClr val="000000"/>
                          </a:solidFill>
                          <a:effectLst/>
                          <a:latin typeface="Arial" panose="020B0604020202020204" pitchFamily="34" charset="0"/>
                          <a:cs typeface="Arial" panose="020B0604020202020204" pitchFamily="34" charset="0"/>
                        </a:rPr>
                        <a:t>Il contesto sociale dei territori in cui si trovano i siti aziendali e che può influenzare direttamente o indirettamente le attività dell'azienda</a:t>
                      </a:r>
                    </a:p>
                  </a:txBody>
                  <a:tcPr marL="45720" marR="45720" anchor="ctr"/>
                </a:tc>
                <a:extLst>
                  <a:ext uri="{0D108BD9-81ED-4DB2-BD59-A6C34878D82A}">
                    <a16:rowId xmlns:a16="http://schemas.microsoft.com/office/drawing/2014/main" val="2392482805"/>
                  </a:ext>
                </a:extLst>
              </a:tr>
              <a:tr h="384304">
                <a:tc>
                  <a:txBody>
                    <a:bodyPr/>
                    <a:lstStyle/>
                    <a:p>
                      <a:pPr algn="ctr" fontAlgn="t"/>
                      <a:r>
                        <a:rPr lang="it-IT" sz="1000" b="0" i="0" u="none" strike="noStrike" dirty="0">
                          <a:solidFill>
                            <a:srgbClr val="000000"/>
                          </a:solidFill>
                          <a:effectLst/>
                          <a:latin typeface="Arial" panose="020B0604020202020204" pitchFamily="34" charset="0"/>
                          <a:cs typeface="Arial" panose="020B0604020202020204" pitchFamily="34" charset="0"/>
                        </a:rPr>
                        <a:t>Istituzioni</a:t>
                      </a:r>
                    </a:p>
                  </a:txBody>
                  <a:tcPr marL="45720" marR="45720" anchor="ctr"/>
                </a:tc>
                <a:tc>
                  <a:txBody>
                    <a:bodyPr/>
                    <a:lstStyle/>
                    <a:p>
                      <a:pPr algn="l" fontAlgn="t"/>
                      <a:r>
                        <a:rPr lang="it-IT" sz="1000" b="0" i="0" u="none" strike="noStrike" dirty="0">
                          <a:solidFill>
                            <a:srgbClr val="000000"/>
                          </a:solidFill>
                          <a:effectLst/>
                          <a:latin typeface="Arial" panose="020B0604020202020204" pitchFamily="34" charset="0"/>
                          <a:cs typeface="Arial" panose="020B0604020202020204" pitchFamily="34" charset="0"/>
                        </a:rPr>
                        <a:t>Il complesso delle istituzioni che possono influenzare direttamente o indirettamente le attività dell'azienda (es: Regione, Provincia, Comune presso i quali si trovano i siti aziendali, Università)</a:t>
                      </a:r>
                    </a:p>
                  </a:txBody>
                  <a:tcPr marL="45720" marR="45720" anchor="ctr"/>
                </a:tc>
                <a:extLst>
                  <a:ext uri="{0D108BD9-81ED-4DB2-BD59-A6C34878D82A}">
                    <a16:rowId xmlns:a16="http://schemas.microsoft.com/office/drawing/2014/main" val="98734899"/>
                  </a:ext>
                </a:extLst>
              </a:tr>
              <a:tr h="532113">
                <a:tc>
                  <a:txBody>
                    <a:bodyPr/>
                    <a:lstStyle/>
                    <a:p>
                      <a:pPr algn="ctr" fontAlgn="t"/>
                      <a:r>
                        <a:rPr lang="it-IT" sz="1000" u="none" strike="noStrike" dirty="0">
                          <a:effectLst/>
                          <a:latin typeface="Arial" panose="020B0604020202020204" pitchFamily="34" charset="0"/>
                          <a:cs typeface="Arial" panose="020B0604020202020204" pitchFamily="34" charset="0"/>
                        </a:rPr>
                        <a:t>Associazioni e ONG</a:t>
                      </a:r>
                      <a:endParaRPr lang="it-IT" sz="1000" b="1"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tc>
                  <a:txBody>
                    <a:bodyPr/>
                    <a:lstStyle/>
                    <a:p>
                      <a:pPr algn="l" fontAlgn="t"/>
                      <a:r>
                        <a:rPr lang="it-IT" sz="1000" u="none" strike="noStrike" dirty="0">
                          <a:effectLst/>
                          <a:latin typeface="Arial" panose="020B0604020202020204" pitchFamily="34" charset="0"/>
                          <a:cs typeface="Arial" panose="020B0604020202020204" pitchFamily="34" charset="0"/>
                        </a:rPr>
                        <a:t>Associazioni e organizzazioni private, senza scopo di lucro, che possono agire in ambiti che influenzano direttamente o indirettamente le attività dell'azienda (es. associazioni ambientaliste, associazioni di settore)</a:t>
                      </a:r>
                      <a:endParaRPr lang="it-IT" sz="1000" b="0" i="0" u="none" strike="noStrike" dirty="0">
                        <a:solidFill>
                          <a:srgbClr val="000000"/>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3990365093"/>
                  </a:ext>
                </a:extLst>
              </a:tr>
              <a:tr h="384304">
                <a:tc>
                  <a:txBody>
                    <a:bodyPr/>
                    <a:lstStyle/>
                    <a:p>
                      <a:pPr algn="ctr" fontAlgn="t"/>
                      <a:r>
                        <a:rPr lang="it-IT" sz="1000" b="0" i="0" u="none" strike="noStrike" dirty="0">
                          <a:solidFill>
                            <a:srgbClr val="000000"/>
                          </a:solidFill>
                          <a:effectLst/>
                          <a:latin typeface="Arial" panose="020B0604020202020204" pitchFamily="34" charset="0"/>
                          <a:cs typeface="Arial" panose="020B0604020202020204" pitchFamily="34" charset="0"/>
                        </a:rPr>
                        <a:t>Media e stampa</a:t>
                      </a:r>
                    </a:p>
                  </a:txBody>
                  <a:tcPr marL="45720" marR="45720" anchor="ctr"/>
                </a:tc>
                <a:tc>
                  <a:txBody>
                    <a:bodyPr/>
                    <a:lstStyle/>
                    <a:p>
                      <a:pPr algn="l" fontAlgn="t"/>
                      <a:r>
                        <a:rPr lang="it-IT" sz="1000" b="0" i="0" u="none" strike="noStrike" dirty="0">
                          <a:solidFill>
                            <a:srgbClr val="000000"/>
                          </a:solidFill>
                          <a:effectLst/>
                          <a:latin typeface="Arial" panose="020B0604020202020204" pitchFamily="34" charset="0"/>
                          <a:cs typeface="Arial" panose="020B0604020202020204" pitchFamily="34" charset="0"/>
                        </a:rPr>
                        <a:t>Mezzi di comunicazione internazionali, nazionali e locali (es: televisione, stampa, radio e web) che possono influenzare direttamente o indirettamente le attività dell'azienda.</a:t>
                      </a:r>
                    </a:p>
                  </a:txBody>
                  <a:tcPr marL="45720" marR="45720" anchor="ctr"/>
                </a:tc>
                <a:extLst>
                  <a:ext uri="{0D108BD9-81ED-4DB2-BD59-A6C34878D82A}">
                    <a16:rowId xmlns:a16="http://schemas.microsoft.com/office/drawing/2014/main" val="348497320"/>
                  </a:ext>
                </a:extLst>
              </a:tr>
              <a:tr h="359669">
                <a:tc>
                  <a:txBody>
                    <a:bodyPr/>
                    <a:lstStyle/>
                    <a:p>
                      <a:pPr algn="ctr" fontAlgn="t"/>
                      <a:r>
                        <a:rPr lang="it-IT" sz="1000" b="0" i="0" u="none" strike="noStrike" dirty="0">
                          <a:solidFill>
                            <a:srgbClr val="000000"/>
                          </a:solidFill>
                          <a:effectLst/>
                          <a:latin typeface="Arial" panose="020B0604020202020204" pitchFamily="34" charset="0"/>
                          <a:cs typeface="Arial" panose="020B0604020202020204" pitchFamily="34" charset="0"/>
                        </a:rPr>
                        <a:t>Istituti finanziari</a:t>
                      </a:r>
                    </a:p>
                  </a:txBody>
                  <a:tcPr marL="45720" marR="45720" anchor="ctr"/>
                </a:tc>
                <a:tc>
                  <a:txBody>
                    <a:bodyPr/>
                    <a:lstStyle/>
                    <a:p>
                      <a:pPr algn="l" fontAlgn="t"/>
                      <a:r>
                        <a:rPr lang="it-IT" sz="1000" b="0" i="0" u="none" strike="noStrike" dirty="0">
                          <a:solidFill>
                            <a:srgbClr val="000000"/>
                          </a:solidFill>
                          <a:effectLst/>
                          <a:latin typeface="Arial" panose="020B0604020202020204" pitchFamily="34" charset="0"/>
                          <a:cs typeface="Arial" panose="020B0604020202020204" pitchFamily="34" charset="0"/>
                        </a:rPr>
                        <a:t>Istituti finanziari che possono influenzare direttamente o indirettamente le attività dell'azienda</a:t>
                      </a:r>
                    </a:p>
                  </a:txBody>
                  <a:tcPr marL="45720" marR="45720" anchor="ctr"/>
                </a:tc>
                <a:extLst>
                  <a:ext uri="{0D108BD9-81ED-4DB2-BD59-A6C34878D82A}">
                    <a16:rowId xmlns:a16="http://schemas.microsoft.com/office/drawing/2014/main" val="2382656366"/>
                  </a:ext>
                </a:extLst>
              </a:tr>
              <a:tr h="384304">
                <a:tc>
                  <a:txBody>
                    <a:bodyPr/>
                    <a:lstStyle/>
                    <a:p>
                      <a:pPr algn="ctr" fontAlgn="t"/>
                      <a:r>
                        <a:rPr lang="it-IT" sz="1000" b="0" i="0" u="none" strike="noStrike" dirty="0">
                          <a:solidFill>
                            <a:srgbClr val="000000"/>
                          </a:solidFill>
                          <a:effectLst/>
                          <a:latin typeface="Arial" panose="020B0604020202020204" pitchFamily="34" charset="0"/>
                          <a:cs typeface="Arial" panose="020B0604020202020204" pitchFamily="34" charset="0"/>
                        </a:rPr>
                        <a:t>Competitor</a:t>
                      </a:r>
                    </a:p>
                  </a:txBody>
                  <a:tcPr marL="45720" marR="45720" anchor="ctr"/>
                </a:tc>
                <a:tc>
                  <a:txBody>
                    <a:bodyPr/>
                    <a:lstStyle/>
                    <a:p>
                      <a:pPr algn="l" fontAlgn="t"/>
                      <a:r>
                        <a:rPr lang="it-IT" sz="1000" b="0" i="0" u="none" strike="noStrike" dirty="0">
                          <a:solidFill>
                            <a:srgbClr val="000000"/>
                          </a:solidFill>
                          <a:effectLst/>
                          <a:latin typeface="Arial" panose="020B0604020202020204" pitchFamily="34" charset="0"/>
                          <a:cs typeface="Arial" panose="020B0604020202020204" pitchFamily="34" charset="0"/>
                        </a:rPr>
                        <a:t>Aziende concorrenti le cui scelte strategiche possono influenzare direttamente o indirettamente in modo significativo le decisioni dell'azienda</a:t>
                      </a:r>
                    </a:p>
                  </a:txBody>
                  <a:tcPr marL="45720" marR="45720" anchor="ctr"/>
                </a:tc>
                <a:extLst>
                  <a:ext uri="{0D108BD9-81ED-4DB2-BD59-A6C34878D82A}">
                    <a16:rowId xmlns:a16="http://schemas.microsoft.com/office/drawing/2014/main" val="3909695909"/>
                  </a:ext>
                </a:extLst>
              </a:tr>
            </a:tbl>
          </a:graphicData>
        </a:graphic>
      </p:graphicFrame>
      <p:sp>
        <p:nvSpPr>
          <p:cNvPr id="7" name="CasellaDiTesto 6">
            <a:extLst>
              <a:ext uri="{FF2B5EF4-FFF2-40B4-BE49-F238E27FC236}">
                <a16:creationId xmlns:a16="http://schemas.microsoft.com/office/drawing/2014/main" id="{FAA9D04A-FFD0-4A2B-8229-947F3B903E0D}"/>
              </a:ext>
            </a:extLst>
          </p:cNvPr>
          <p:cNvSpPr txBox="1"/>
          <p:nvPr/>
        </p:nvSpPr>
        <p:spPr>
          <a:xfrm>
            <a:off x="9534869" y="3429000"/>
            <a:ext cx="2308106" cy="1883841"/>
          </a:xfrm>
          <a:prstGeom prst="rect">
            <a:avLst/>
          </a:prstGeom>
        </p:spPr>
        <p:txBody>
          <a:bodyPr/>
          <a:lstStyle>
            <a:lvl1pPr indent="0" algn="just">
              <a:lnSpc>
                <a:spcPct val="90000"/>
              </a:lnSpc>
              <a:spcBef>
                <a:spcPts val="1000"/>
              </a:spcBef>
              <a:buFont typeface="Arial" panose="020B0604020202020204" pitchFamily="34" charset="0"/>
              <a:buNone/>
              <a:defRPr sz="1400">
                <a:highlight>
                  <a:srgbClr val="FFFF00"/>
                </a:highlight>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it-IT" dirty="0">
                <a:highlight>
                  <a:srgbClr val="FFFFFF"/>
                </a:highlight>
              </a:rPr>
              <a:t>L’identificazione della categoria dei «Competitor» come </a:t>
            </a:r>
            <a:r>
              <a:rPr lang="it-IT" i="1" dirty="0">
                <a:highlight>
                  <a:srgbClr val="FFFFFF"/>
                </a:highlight>
              </a:rPr>
              <a:t>stakeholder</a:t>
            </a:r>
            <a:r>
              <a:rPr lang="it-IT" dirty="0">
                <a:highlight>
                  <a:srgbClr val="FFFFFF"/>
                </a:highlight>
              </a:rPr>
              <a:t> mette in evidenza la volontà dell’azienda di monitorare il loro posizionamento nell’ambito della sostenibilità.</a:t>
            </a:r>
          </a:p>
        </p:txBody>
      </p:sp>
      <p:pic>
        <p:nvPicPr>
          <p:cNvPr id="9" name="Immagine 8">
            <a:extLst>
              <a:ext uri="{FF2B5EF4-FFF2-40B4-BE49-F238E27FC236}">
                <a16:creationId xmlns:a16="http://schemas.microsoft.com/office/drawing/2014/main" id="{E8C5A808-AF31-45B9-9F9A-9C99D6597C2D}"/>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11" name="Rettangolo 10">
            <a:extLst>
              <a:ext uri="{FF2B5EF4-FFF2-40B4-BE49-F238E27FC236}">
                <a16:creationId xmlns:a16="http://schemas.microsoft.com/office/drawing/2014/main" id="{9E951500-509B-4816-B4EF-892C6C7D50BC}"/>
              </a:ext>
            </a:extLst>
          </p:cNvPr>
          <p:cNvSpPr/>
          <p:nvPr/>
        </p:nvSpPr>
        <p:spPr>
          <a:xfrm>
            <a:off x="6943571" y="1035085"/>
            <a:ext cx="2371572"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a:extLst>
              <a:ext uri="{FF2B5EF4-FFF2-40B4-BE49-F238E27FC236}">
                <a16:creationId xmlns:a16="http://schemas.microsoft.com/office/drawing/2014/main" id="{E42C49DF-6624-4A5D-BBE1-6101BF55F96F}"/>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br>
              <a:rPr lang="it-IT" b="1" dirty="0">
                <a:solidFill>
                  <a:srgbClr val="EF7524"/>
                </a:solidFill>
              </a:rPr>
            </a:br>
            <a:endParaRPr lang="it-IT" b="1" dirty="0">
              <a:solidFill>
                <a:srgbClr val="EF7524"/>
              </a:solidFill>
            </a:endParaRPr>
          </a:p>
        </p:txBody>
      </p:sp>
      <p:sp>
        <p:nvSpPr>
          <p:cNvPr id="15" name="Segnaposto testo 2">
            <a:extLst>
              <a:ext uri="{FF2B5EF4-FFF2-40B4-BE49-F238E27FC236}">
                <a16:creationId xmlns:a16="http://schemas.microsoft.com/office/drawing/2014/main" id="{D9FCBABC-B943-43E0-B1B0-170CE844E758}"/>
              </a:ext>
            </a:extLst>
          </p:cNvPr>
          <p:cNvSpPr>
            <a:spLocks noGrp="1"/>
          </p:cNvSpPr>
          <p:nvPr>
            <p:ph type="body" sz="quarter" idx="10"/>
          </p:nvPr>
        </p:nvSpPr>
        <p:spPr>
          <a:xfrm>
            <a:off x="838200" y="994588"/>
            <a:ext cx="10491717" cy="294748"/>
          </a:xfrm>
        </p:spPr>
        <p:txBody>
          <a:bodyPr/>
          <a:lstStyle/>
          <a:p>
            <a:r>
              <a:rPr lang="it-IT" dirty="0">
                <a:solidFill>
                  <a:schemeClr val="accent2"/>
                </a:solidFill>
              </a:rPr>
              <a:t>Metodologia utilizzata </a:t>
            </a:r>
          </a:p>
        </p:txBody>
      </p:sp>
    </p:spTree>
    <p:extLst>
      <p:ext uri="{BB962C8B-B14F-4D97-AF65-F5344CB8AC3E}">
        <p14:creationId xmlns:p14="http://schemas.microsoft.com/office/powerpoint/2010/main" val="4231409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046E0378-9518-4AF8-B2EA-AFD1B6C39C21}"/>
              </a:ext>
            </a:extLst>
          </p:cNvPr>
          <p:cNvSpPr>
            <a:spLocks noGrp="1"/>
          </p:cNvSpPr>
          <p:nvPr>
            <p:ph type="body" sz="quarter" idx="11"/>
          </p:nvPr>
        </p:nvSpPr>
        <p:spPr>
          <a:xfrm>
            <a:off x="838200" y="1685403"/>
            <a:ext cx="10270645" cy="1387233"/>
          </a:xfrm>
        </p:spPr>
        <p:txBody>
          <a:bodyPr/>
          <a:lstStyle/>
          <a:p>
            <a:pPr marL="0" indent="0" algn="just">
              <a:buNone/>
            </a:pPr>
            <a:r>
              <a:rPr lang="it-IT" sz="1400" dirty="0"/>
              <a:t>Per individuare le priorità sono stati analizzati documenti rappresentativi del punto di vista degli </a:t>
            </a:r>
            <a:r>
              <a:rPr lang="it-IT" sz="1400" i="1" dirty="0"/>
              <a:t>stakeholder</a:t>
            </a:r>
            <a:r>
              <a:rPr lang="it-IT" sz="1400" dirty="0"/>
              <a:t>. All’interno di ogni documento è stata verificata la </a:t>
            </a:r>
            <a:r>
              <a:rPr lang="it-IT" sz="1400" b="1" dirty="0">
                <a:solidFill>
                  <a:srgbClr val="821439"/>
                </a:solidFill>
              </a:rPr>
              <a:t>presenza/assenza dei singoli temi prioritari</a:t>
            </a:r>
            <a:r>
              <a:rPr lang="it-IT" sz="1400" dirty="0"/>
              <a:t>.  Per ogni categoria di </a:t>
            </a:r>
            <a:r>
              <a:rPr lang="it-IT" sz="1400" i="1" dirty="0"/>
              <a:t>stakeholder</a:t>
            </a:r>
            <a:r>
              <a:rPr lang="it-IT" sz="1400" dirty="0"/>
              <a:t> è stata valutata la </a:t>
            </a:r>
            <a:r>
              <a:rPr lang="it-IT" sz="1400" b="1" dirty="0">
                <a:solidFill>
                  <a:srgbClr val="821439"/>
                </a:solidFill>
              </a:rPr>
              <a:t>frequenza del tema nei documenti analizzati.</a:t>
            </a:r>
          </a:p>
          <a:p>
            <a:pPr marL="0" indent="0" algn="just">
              <a:buNone/>
            </a:pPr>
            <a:r>
              <a:rPr lang="it-IT" sz="1400" dirty="0"/>
              <a:t>I valori di frequenza relativi a ciascuna categoria di </a:t>
            </a:r>
            <a:r>
              <a:rPr lang="it-IT" sz="1400" i="1" dirty="0"/>
              <a:t>stakeholder</a:t>
            </a:r>
            <a:r>
              <a:rPr lang="it-IT" sz="1400" dirty="0"/>
              <a:t> sono quindi sommati ottenendo un </a:t>
            </a:r>
            <a:r>
              <a:rPr lang="it-IT" sz="1400" b="1" dirty="0">
                <a:solidFill>
                  <a:srgbClr val="821439"/>
                </a:solidFill>
              </a:rPr>
              <a:t>valore di rilevanza per ciascun tema in una scala </a:t>
            </a:r>
            <a:r>
              <a:rPr lang="it-IT" sz="1400" b="1" i="1" dirty="0">
                <a:solidFill>
                  <a:srgbClr val="821439"/>
                </a:solidFill>
              </a:rPr>
              <a:t>0-n</a:t>
            </a:r>
            <a:r>
              <a:rPr lang="it-IT" sz="1400" b="1" dirty="0">
                <a:solidFill>
                  <a:srgbClr val="821439"/>
                </a:solidFill>
              </a:rPr>
              <a:t> dove </a:t>
            </a:r>
            <a:r>
              <a:rPr lang="it-IT" sz="1400" b="1" i="1" dirty="0">
                <a:solidFill>
                  <a:srgbClr val="821439"/>
                </a:solidFill>
              </a:rPr>
              <a:t>n=n°</a:t>
            </a:r>
            <a:r>
              <a:rPr lang="it-IT" sz="1400" b="1" dirty="0">
                <a:solidFill>
                  <a:srgbClr val="821439"/>
                </a:solidFill>
              </a:rPr>
              <a:t> di </a:t>
            </a:r>
            <a:r>
              <a:rPr lang="it-IT" sz="1400" b="1" i="1" dirty="0">
                <a:solidFill>
                  <a:srgbClr val="821439"/>
                </a:solidFill>
              </a:rPr>
              <a:t>stakeholder</a:t>
            </a:r>
            <a:r>
              <a:rPr lang="it-IT" sz="1400" dirty="0"/>
              <a:t>. Per ottenere la confrontabilità con la priorità aziendale, questi valori sono infine </a:t>
            </a:r>
            <a:r>
              <a:rPr lang="it-IT" sz="1400" b="1" dirty="0">
                <a:solidFill>
                  <a:srgbClr val="821439"/>
                </a:solidFill>
              </a:rPr>
              <a:t>normalizzati in una scala 1-5.</a:t>
            </a:r>
            <a:r>
              <a:rPr lang="it-IT" sz="1400" dirty="0"/>
              <a:t> </a:t>
            </a:r>
          </a:p>
          <a:p>
            <a:pPr marL="0" indent="0" algn="just">
              <a:buNone/>
            </a:pPr>
            <a:endParaRPr lang="it-IT" sz="1400" dirty="0"/>
          </a:p>
        </p:txBody>
      </p:sp>
      <p:sp>
        <p:nvSpPr>
          <p:cNvPr id="5" name="Segnaposto numero diapositiva 4">
            <a:extLst>
              <a:ext uri="{FF2B5EF4-FFF2-40B4-BE49-F238E27FC236}">
                <a16:creationId xmlns:a16="http://schemas.microsoft.com/office/drawing/2014/main" id="{F3192032-D632-4726-ACFB-A12C3A5679EC}"/>
              </a:ext>
            </a:extLst>
          </p:cNvPr>
          <p:cNvSpPr>
            <a:spLocks noGrp="1"/>
          </p:cNvSpPr>
          <p:nvPr>
            <p:ph type="sldNum" sz="quarter" idx="14"/>
          </p:nvPr>
        </p:nvSpPr>
        <p:spPr/>
        <p:txBody>
          <a:bodyPr/>
          <a:lstStyle/>
          <a:p>
            <a:fld id="{7B0BCB27-CFF9-4418-83F6-CD08CCE5A57D}" type="slidenum">
              <a:rPr lang="it-IT" smtClean="0"/>
              <a:pPr/>
              <a:t>9</a:t>
            </a:fld>
            <a:endParaRPr lang="it-IT"/>
          </a:p>
        </p:txBody>
      </p:sp>
      <p:sp>
        <p:nvSpPr>
          <p:cNvPr id="12" name="Segnaposto testo 3">
            <a:extLst>
              <a:ext uri="{FF2B5EF4-FFF2-40B4-BE49-F238E27FC236}">
                <a16:creationId xmlns:a16="http://schemas.microsoft.com/office/drawing/2014/main" id="{0B0AA422-B70A-487C-AC4A-C9663385AF65}"/>
              </a:ext>
            </a:extLst>
          </p:cNvPr>
          <p:cNvSpPr txBox="1">
            <a:spLocks/>
          </p:cNvSpPr>
          <p:nvPr/>
        </p:nvSpPr>
        <p:spPr>
          <a:xfrm>
            <a:off x="810337" y="2716248"/>
            <a:ext cx="10270645" cy="712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it-IT" sz="1400" dirty="0"/>
          </a:p>
        </p:txBody>
      </p:sp>
      <p:pic>
        <p:nvPicPr>
          <p:cNvPr id="9" name="Immagine 8">
            <a:extLst>
              <a:ext uri="{FF2B5EF4-FFF2-40B4-BE49-F238E27FC236}">
                <a16:creationId xmlns:a16="http://schemas.microsoft.com/office/drawing/2014/main" id="{94395903-4CB5-4A7A-83D9-4743161A9AB1}"/>
              </a:ext>
            </a:extLst>
          </p:cNvPr>
          <p:cNvPicPr>
            <a:picLocks noChangeAspect="1"/>
          </p:cNvPicPr>
          <p:nvPr/>
        </p:nvPicPr>
        <p:blipFill>
          <a:blip r:embed="rId2"/>
          <a:stretch>
            <a:fillRect/>
          </a:stretch>
        </p:blipFill>
        <p:spPr>
          <a:xfrm>
            <a:off x="6943571" y="398550"/>
            <a:ext cx="4016187" cy="1058995"/>
          </a:xfrm>
          <a:prstGeom prst="rect">
            <a:avLst/>
          </a:prstGeom>
        </p:spPr>
      </p:pic>
      <p:sp>
        <p:nvSpPr>
          <p:cNvPr id="10" name="Rettangolo 9">
            <a:extLst>
              <a:ext uri="{FF2B5EF4-FFF2-40B4-BE49-F238E27FC236}">
                <a16:creationId xmlns:a16="http://schemas.microsoft.com/office/drawing/2014/main" id="{2D5DC1E6-ADF1-4332-A9B1-245F6B8DCC19}"/>
              </a:ext>
            </a:extLst>
          </p:cNvPr>
          <p:cNvSpPr/>
          <p:nvPr/>
        </p:nvSpPr>
        <p:spPr>
          <a:xfrm>
            <a:off x="6943571" y="1035085"/>
            <a:ext cx="2371572" cy="464534"/>
          </a:xfrm>
          <a:prstGeom prst="rect">
            <a:avLst/>
          </a:prstGeom>
          <a:noFill/>
          <a:ln>
            <a:solidFill>
              <a:srgbClr val="EF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a:extLst>
              <a:ext uri="{FF2B5EF4-FFF2-40B4-BE49-F238E27FC236}">
                <a16:creationId xmlns:a16="http://schemas.microsoft.com/office/drawing/2014/main" id="{D6C8C7E3-84F2-43EB-807E-53A8CF898459}"/>
              </a:ext>
            </a:extLst>
          </p:cNvPr>
          <p:cNvSpPr>
            <a:spLocks noGrp="1"/>
          </p:cNvSpPr>
          <p:nvPr>
            <p:ph type="title"/>
          </p:nvPr>
        </p:nvSpPr>
        <p:spPr>
          <a:xfrm>
            <a:off x="838579" y="505587"/>
            <a:ext cx="10491338" cy="422461"/>
          </a:xfrm>
        </p:spPr>
        <p:txBody>
          <a:bodyPr/>
          <a:lstStyle/>
          <a:p>
            <a:r>
              <a:rPr lang="it-IT" b="1" dirty="0">
                <a:solidFill>
                  <a:srgbClr val="EF7524"/>
                </a:solidFill>
              </a:rPr>
              <a:t>L’analisi di materialità di CEPI </a:t>
            </a:r>
            <a:r>
              <a:rPr lang="it-IT" b="1" dirty="0" err="1">
                <a:solidFill>
                  <a:srgbClr val="EF7524"/>
                </a:solidFill>
              </a:rPr>
              <a:t>SpA</a:t>
            </a:r>
            <a:endParaRPr lang="it-IT" b="1" dirty="0">
              <a:solidFill>
                <a:srgbClr val="EF7524"/>
              </a:solidFill>
            </a:endParaRPr>
          </a:p>
        </p:txBody>
      </p:sp>
      <p:sp>
        <p:nvSpPr>
          <p:cNvPr id="15" name="Segnaposto testo 2">
            <a:extLst>
              <a:ext uri="{FF2B5EF4-FFF2-40B4-BE49-F238E27FC236}">
                <a16:creationId xmlns:a16="http://schemas.microsoft.com/office/drawing/2014/main" id="{9618D07A-9482-4ADB-B50A-4527E5A7CCF9}"/>
              </a:ext>
            </a:extLst>
          </p:cNvPr>
          <p:cNvSpPr>
            <a:spLocks noGrp="1"/>
          </p:cNvSpPr>
          <p:nvPr>
            <p:ph type="body" sz="quarter" idx="10"/>
          </p:nvPr>
        </p:nvSpPr>
        <p:spPr>
          <a:xfrm>
            <a:off x="838200" y="994588"/>
            <a:ext cx="10491717" cy="294748"/>
          </a:xfrm>
        </p:spPr>
        <p:txBody>
          <a:bodyPr/>
          <a:lstStyle/>
          <a:p>
            <a:r>
              <a:rPr lang="it-IT" dirty="0">
                <a:solidFill>
                  <a:schemeClr val="accent2"/>
                </a:solidFill>
              </a:rPr>
              <a:t>Metodologia utilizzata </a:t>
            </a:r>
          </a:p>
        </p:txBody>
      </p:sp>
      <p:graphicFrame>
        <p:nvGraphicFramePr>
          <p:cNvPr id="11" name="Tabella 10">
            <a:extLst>
              <a:ext uri="{FF2B5EF4-FFF2-40B4-BE49-F238E27FC236}">
                <a16:creationId xmlns:a16="http://schemas.microsoft.com/office/drawing/2014/main" id="{255AF16D-403E-03D5-D856-7099726A9229}"/>
              </a:ext>
            </a:extLst>
          </p:cNvPr>
          <p:cNvGraphicFramePr>
            <a:graphicFrameLocks noGrp="1"/>
          </p:cNvGraphicFramePr>
          <p:nvPr>
            <p:extLst>
              <p:ext uri="{D42A27DB-BD31-4B8C-83A1-F6EECF244321}">
                <p14:modId xmlns:p14="http://schemas.microsoft.com/office/powerpoint/2010/main" val="3312767987"/>
              </p:ext>
            </p:extLst>
          </p:nvPr>
        </p:nvGraphicFramePr>
        <p:xfrm>
          <a:off x="982487" y="3245747"/>
          <a:ext cx="9626797" cy="3019661"/>
        </p:xfrm>
        <a:graphic>
          <a:graphicData uri="http://schemas.openxmlformats.org/drawingml/2006/table">
            <a:tbl>
              <a:tblPr>
                <a:tableStyleId>{9DCAF9ED-07DC-4A11-8D7F-57B35C25682E}</a:tableStyleId>
              </a:tblPr>
              <a:tblGrid>
                <a:gridCol w="740980">
                  <a:extLst>
                    <a:ext uri="{9D8B030D-6E8A-4147-A177-3AD203B41FA5}">
                      <a16:colId xmlns:a16="http://schemas.microsoft.com/office/drawing/2014/main" val="2433797709"/>
                    </a:ext>
                  </a:extLst>
                </a:gridCol>
                <a:gridCol w="984260">
                  <a:extLst>
                    <a:ext uri="{9D8B030D-6E8A-4147-A177-3AD203B41FA5}">
                      <a16:colId xmlns:a16="http://schemas.microsoft.com/office/drawing/2014/main" val="561561579"/>
                    </a:ext>
                  </a:extLst>
                </a:gridCol>
                <a:gridCol w="3000662">
                  <a:extLst>
                    <a:ext uri="{9D8B030D-6E8A-4147-A177-3AD203B41FA5}">
                      <a16:colId xmlns:a16="http://schemas.microsoft.com/office/drawing/2014/main" val="1539484636"/>
                    </a:ext>
                  </a:extLst>
                </a:gridCol>
                <a:gridCol w="845119">
                  <a:extLst>
                    <a:ext uri="{9D8B030D-6E8A-4147-A177-3AD203B41FA5}">
                      <a16:colId xmlns:a16="http://schemas.microsoft.com/office/drawing/2014/main" val="3719439944"/>
                    </a:ext>
                  </a:extLst>
                </a:gridCol>
                <a:gridCol w="2027888">
                  <a:extLst>
                    <a:ext uri="{9D8B030D-6E8A-4147-A177-3AD203B41FA5}">
                      <a16:colId xmlns:a16="http://schemas.microsoft.com/office/drawing/2014/main" val="844396937"/>
                    </a:ext>
                  </a:extLst>
                </a:gridCol>
                <a:gridCol w="2027888">
                  <a:extLst>
                    <a:ext uri="{9D8B030D-6E8A-4147-A177-3AD203B41FA5}">
                      <a16:colId xmlns:a16="http://schemas.microsoft.com/office/drawing/2014/main" val="2927530877"/>
                    </a:ext>
                  </a:extLst>
                </a:gridCol>
              </a:tblGrid>
              <a:tr h="264550">
                <a:tc>
                  <a:txBody>
                    <a:bodyPr/>
                    <a:lstStyle/>
                    <a:p>
                      <a:pPr algn="ctr" fontAlgn="ctr"/>
                      <a:r>
                        <a:rPr lang="it-IT" sz="900" b="1" u="none" strike="noStrike" dirty="0">
                          <a:solidFill>
                            <a:srgbClr val="821439"/>
                          </a:solidFill>
                          <a:effectLst/>
                          <a:latin typeface="Arial" panose="020B0604020202020204" pitchFamily="34" charset="0"/>
                          <a:cs typeface="Arial" panose="020B0604020202020204" pitchFamily="34" charset="0"/>
                        </a:rPr>
                        <a:t>Categoria di Stakeholder</a:t>
                      </a:r>
                      <a:endParaRPr lang="it-IT" sz="900" b="1" i="1" u="none" strike="noStrike" dirty="0">
                        <a:solidFill>
                          <a:srgbClr val="821439"/>
                        </a:solidFill>
                        <a:effectLst/>
                        <a:latin typeface="Arial" panose="020B0604020202020204" pitchFamily="34" charset="0"/>
                        <a:cs typeface="Arial" panose="020B0604020202020204" pitchFamily="34" charset="0"/>
                      </a:endParaRPr>
                    </a:p>
                  </a:txBody>
                  <a:tcPr marL="575" marR="575" marT="575" marB="0" anchor="ctr"/>
                </a:tc>
                <a:tc>
                  <a:txBody>
                    <a:bodyPr/>
                    <a:lstStyle/>
                    <a:p>
                      <a:pPr algn="ctr" fontAlgn="ctr"/>
                      <a:r>
                        <a:rPr lang="it-IT" sz="900" b="1" u="none" strike="noStrike" dirty="0">
                          <a:solidFill>
                            <a:srgbClr val="821439"/>
                          </a:solidFill>
                          <a:effectLst/>
                          <a:latin typeface="Arial" panose="020B0604020202020204" pitchFamily="34" charset="0"/>
                          <a:cs typeface="Arial" panose="020B0604020202020204" pitchFamily="34" charset="0"/>
                        </a:rPr>
                        <a:t>Documentazione da analizzare</a:t>
                      </a:r>
                      <a:endParaRPr lang="it-IT" sz="900" b="1" i="0" u="none" strike="noStrike" dirty="0">
                        <a:solidFill>
                          <a:srgbClr val="821439"/>
                        </a:solidFill>
                        <a:effectLst/>
                        <a:latin typeface="Arial" panose="020B0604020202020204" pitchFamily="34" charset="0"/>
                        <a:cs typeface="Arial" panose="020B0604020202020204" pitchFamily="34" charset="0"/>
                      </a:endParaRPr>
                    </a:p>
                  </a:txBody>
                  <a:tcPr marL="575" marR="575" marT="575" marB="0" anchor="ctr"/>
                </a:tc>
                <a:tc>
                  <a:txBody>
                    <a:bodyPr/>
                    <a:lstStyle/>
                    <a:p>
                      <a:pPr algn="ctr" fontAlgn="ctr"/>
                      <a:r>
                        <a:rPr lang="it-IT" sz="900" b="1" u="none" strike="noStrike" dirty="0">
                          <a:solidFill>
                            <a:srgbClr val="821439"/>
                          </a:solidFill>
                          <a:effectLst/>
                          <a:latin typeface="Arial" panose="020B0604020202020204" pitchFamily="34" charset="0"/>
                          <a:cs typeface="Arial" panose="020B0604020202020204" pitchFamily="34" charset="0"/>
                        </a:rPr>
                        <a:t>Stakeholder analizzato</a:t>
                      </a:r>
                      <a:endParaRPr lang="it-IT" sz="900" b="1" i="0" u="none" strike="noStrike" dirty="0">
                        <a:solidFill>
                          <a:srgbClr val="821439"/>
                        </a:solidFill>
                        <a:effectLst/>
                        <a:latin typeface="Arial" panose="020B0604020202020204" pitchFamily="34" charset="0"/>
                        <a:cs typeface="Arial" panose="020B0604020202020204" pitchFamily="34" charset="0"/>
                      </a:endParaRPr>
                    </a:p>
                  </a:txBody>
                  <a:tcPr marL="575" marR="575" marT="575" marB="0" anchor="ctr"/>
                </a:tc>
                <a:tc>
                  <a:txBody>
                    <a:bodyPr/>
                    <a:lstStyle/>
                    <a:p>
                      <a:pPr algn="ctr" fontAlgn="ctr"/>
                      <a:r>
                        <a:rPr lang="it-IT" sz="900" b="1" u="none" strike="noStrike" dirty="0">
                          <a:solidFill>
                            <a:srgbClr val="821439"/>
                          </a:solidFill>
                          <a:effectLst/>
                          <a:latin typeface="Arial" panose="020B0604020202020204" pitchFamily="34" charset="0"/>
                          <a:cs typeface="Arial" panose="020B0604020202020204" pitchFamily="34" charset="0"/>
                        </a:rPr>
                        <a:t>Categoria di Stakeholder</a:t>
                      </a:r>
                      <a:endParaRPr lang="it-IT" sz="900" b="1" i="1" u="none" strike="noStrike" dirty="0">
                        <a:solidFill>
                          <a:srgbClr val="821439"/>
                        </a:solidFill>
                        <a:effectLst/>
                        <a:latin typeface="Arial" panose="020B0604020202020204" pitchFamily="34" charset="0"/>
                        <a:cs typeface="Arial" panose="020B0604020202020204" pitchFamily="34" charset="0"/>
                      </a:endParaRPr>
                    </a:p>
                  </a:txBody>
                  <a:tcPr marL="575" marR="575" marT="575" marB="0" anchor="ctr"/>
                </a:tc>
                <a:tc>
                  <a:txBody>
                    <a:bodyPr/>
                    <a:lstStyle/>
                    <a:p>
                      <a:pPr algn="ctr" fontAlgn="ctr"/>
                      <a:r>
                        <a:rPr lang="it-IT" sz="900" b="1" u="none" strike="noStrike" dirty="0">
                          <a:solidFill>
                            <a:srgbClr val="821439"/>
                          </a:solidFill>
                          <a:effectLst/>
                          <a:latin typeface="Arial" panose="020B0604020202020204" pitchFamily="34" charset="0"/>
                          <a:cs typeface="Arial" panose="020B0604020202020204" pitchFamily="34" charset="0"/>
                        </a:rPr>
                        <a:t>Documentazione da analizzare</a:t>
                      </a:r>
                      <a:endParaRPr lang="it-IT" sz="900" b="1" i="0" u="none" strike="noStrike" dirty="0">
                        <a:solidFill>
                          <a:srgbClr val="821439"/>
                        </a:solidFill>
                        <a:effectLst/>
                        <a:latin typeface="Arial" panose="020B0604020202020204" pitchFamily="34" charset="0"/>
                        <a:cs typeface="Arial" panose="020B0604020202020204" pitchFamily="34" charset="0"/>
                      </a:endParaRPr>
                    </a:p>
                  </a:txBody>
                  <a:tcPr marL="575" marR="575" marT="575" marB="0" anchor="ctr"/>
                </a:tc>
                <a:tc>
                  <a:txBody>
                    <a:bodyPr/>
                    <a:lstStyle/>
                    <a:p>
                      <a:pPr algn="ctr" fontAlgn="ctr"/>
                      <a:r>
                        <a:rPr lang="it-IT" sz="900" b="1" u="none" strike="noStrike" dirty="0">
                          <a:solidFill>
                            <a:srgbClr val="821439"/>
                          </a:solidFill>
                          <a:effectLst/>
                          <a:latin typeface="Arial" panose="020B0604020202020204" pitchFamily="34" charset="0"/>
                          <a:cs typeface="Arial" panose="020B0604020202020204" pitchFamily="34" charset="0"/>
                        </a:rPr>
                        <a:t>Stakeholder analizzato</a:t>
                      </a:r>
                      <a:endParaRPr lang="it-IT" sz="900" b="1" i="0" u="none" strike="noStrike" dirty="0">
                        <a:solidFill>
                          <a:srgbClr val="821439"/>
                        </a:solidFill>
                        <a:effectLst/>
                        <a:latin typeface="Arial" panose="020B0604020202020204" pitchFamily="34" charset="0"/>
                        <a:cs typeface="Arial" panose="020B0604020202020204" pitchFamily="34" charset="0"/>
                      </a:endParaRPr>
                    </a:p>
                  </a:txBody>
                  <a:tcPr marL="575" marR="575" marT="575" marB="0" anchor="ctr"/>
                </a:tc>
                <a:extLst>
                  <a:ext uri="{0D108BD9-81ED-4DB2-BD59-A6C34878D82A}">
                    <a16:rowId xmlns:a16="http://schemas.microsoft.com/office/drawing/2014/main" val="1163669414"/>
                  </a:ext>
                </a:extLst>
              </a:tr>
              <a:tr h="596433">
                <a:tc>
                  <a:txBody>
                    <a:bodyPr/>
                    <a:lstStyle/>
                    <a:p>
                      <a:pPr marL="72000" algn="l" fontAlgn="t"/>
                      <a:r>
                        <a:rPr lang="it-IT" sz="900" b="1" u="none" strike="noStrike" dirty="0">
                          <a:solidFill>
                            <a:srgbClr val="000000"/>
                          </a:solidFill>
                          <a:effectLst/>
                          <a:latin typeface="Arial" panose="020B0604020202020204" pitchFamily="34" charset="0"/>
                          <a:cs typeface="Arial" panose="020B0604020202020204" pitchFamily="34" charset="0"/>
                        </a:rPr>
                        <a:t>Lavoratori</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ctr" fontAlgn="t"/>
                      <a:r>
                        <a:rPr lang="it-IT" sz="900" b="0" u="none" strike="noStrike" dirty="0">
                          <a:solidFill>
                            <a:srgbClr val="000000"/>
                          </a:solidFill>
                          <a:effectLst/>
                          <a:latin typeface="Arial" panose="020B0604020202020204" pitchFamily="34" charset="0"/>
                          <a:cs typeface="Arial" panose="020B0604020202020204" pitchFamily="34" charset="0"/>
                        </a:rPr>
                        <a:t>Verbali riunioni/accordi tra RSU e azienda</a:t>
                      </a:r>
                    </a:p>
                  </a:txBody>
                  <a:tcPr marL="575" marR="575" marT="575" marB="0" anchor="ctr"/>
                </a:tc>
                <a:tc>
                  <a:txBody>
                    <a:bodyPr/>
                    <a:lstStyle/>
                    <a:p>
                      <a:pPr algn="l"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72000" algn="l" fontAlgn="t"/>
                      <a:r>
                        <a:rPr lang="it-IT" sz="900" b="1" u="none" strike="noStrike" dirty="0">
                          <a:solidFill>
                            <a:srgbClr val="000000"/>
                          </a:solidFill>
                          <a:effectLst/>
                          <a:latin typeface="Arial" panose="020B0604020202020204" pitchFamily="34" charset="0"/>
                          <a:cs typeface="Arial" panose="020B0604020202020204" pitchFamily="34" charset="0"/>
                        </a:rPr>
                        <a:t>Istituzioni</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900" u="none" strike="noStrike" kern="1200" dirty="0">
                          <a:solidFill>
                            <a:schemeClr val="dk1"/>
                          </a:solidFill>
                          <a:effectLst/>
                          <a:latin typeface="Arial" panose="020B0604020202020204" pitchFamily="34" charset="0"/>
                          <a:cs typeface="Arial" panose="020B0604020202020204" pitchFamily="34" charset="0"/>
                        </a:rPr>
                        <a:t>Principali normative e news sul tema della sostenibilità</a:t>
                      </a:r>
                    </a:p>
                    <a:p>
                      <a:pPr algn="l"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900" b="0" u="none" strike="noStrike" dirty="0">
                          <a:solidFill>
                            <a:srgbClr val="000000"/>
                          </a:solidFill>
                          <a:effectLst/>
                          <a:latin typeface="Arial" panose="020B0604020202020204" pitchFamily="34" charset="0"/>
                          <a:cs typeface="Arial" panose="020B0604020202020204" pitchFamily="34" charset="0"/>
                        </a:rPr>
                        <a:t>Legge di Bilancio 2021, Strategia Industriale Europea, Piano d’azione per l’economia circolare, Regione Emilia-Romagna, Comune di Forlì, Comune di Bologna, Università di Bologna, Ist. </a:t>
                      </a:r>
                      <a:r>
                        <a:rPr lang="it-IT" sz="900" b="0" u="none" strike="noStrike" dirty="0" err="1">
                          <a:solidFill>
                            <a:srgbClr val="000000"/>
                          </a:solidFill>
                          <a:effectLst/>
                          <a:latin typeface="Arial" panose="020B0604020202020204" pitchFamily="34" charset="0"/>
                          <a:cs typeface="Arial" panose="020B0604020202020204" pitchFamily="34" charset="0"/>
                        </a:rPr>
                        <a:t>Sup</a:t>
                      </a:r>
                      <a:r>
                        <a:rPr lang="it-IT" sz="900" b="0" u="none" strike="noStrike" dirty="0">
                          <a:solidFill>
                            <a:srgbClr val="000000"/>
                          </a:solidFill>
                          <a:effectLst/>
                          <a:latin typeface="Arial" panose="020B0604020202020204" pitchFamily="34" charset="0"/>
                          <a:cs typeface="Arial" panose="020B0604020202020204" pitchFamily="34" charset="0"/>
                        </a:rPr>
                        <a:t>. Comandini, Centro Don Milani</a:t>
                      </a:r>
                    </a:p>
                    <a:p>
                      <a:pPr algn="l"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extLst>
                  <a:ext uri="{0D108BD9-81ED-4DB2-BD59-A6C34878D82A}">
                    <a16:rowId xmlns:a16="http://schemas.microsoft.com/office/drawing/2014/main" val="1611870276"/>
                  </a:ext>
                </a:extLst>
              </a:tr>
              <a:tr h="699301">
                <a:tc>
                  <a:txBody>
                    <a:bodyPr/>
                    <a:lstStyle/>
                    <a:p>
                      <a:pPr marL="72000" algn="l" fontAlgn="t"/>
                      <a:r>
                        <a:rPr lang="it-IT" sz="900" b="1" u="none" strike="noStrike" dirty="0">
                          <a:effectLst/>
                          <a:latin typeface="Arial" panose="020B0604020202020204" pitchFamily="34" charset="0"/>
                          <a:cs typeface="Arial" panose="020B0604020202020204" pitchFamily="34" charset="0"/>
                        </a:rPr>
                        <a:t>Fornitori</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rowSpan="4">
                  <a:txBody>
                    <a:bodyPr/>
                    <a:lstStyle/>
                    <a:p>
                      <a:pPr algn="ctr" fontAlgn="t"/>
                      <a:r>
                        <a:rPr lang="it-IT" sz="900" b="0" u="none" strike="noStrike" dirty="0">
                          <a:effectLst/>
                          <a:latin typeface="Arial" panose="020B0604020202020204" pitchFamily="34" charset="0"/>
                          <a:cs typeface="Arial" panose="020B0604020202020204" pitchFamily="34" charset="0"/>
                        </a:rPr>
                        <a:t>Rapporto di Sostenibilità o altra documentazione per la rendicontazione non finanziaria o comunicazione istituzionale (es. sito web, brochure, notizie)</a:t>
                      </a:r>
                      <a:endParaRPr lang="it-IT" sz="900" b="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nchor="ctr"/>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Siemens, Elfi, Inox Center, Prisma Service</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72000" algn="l" fontAlgn="t"/>
                      <a:r>
                        <a:rPr lang="it-IT" sz="900" b="1" u="none" strike="noStrike" dirty="0">
                          <a:effectLst/>
                          <a:latin typeface="Arial" panose="020B0604020202020204" pitchFamily="34" charset="0"/>
                          <a:cs typeface="Arial" panose="020B0604020202020204" pitchFamily="34" charset="0"/>
                        </a:rPr>
                        <a:t>Associazioni e ONG</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u="none" strike="noStrike" dirty="0">
                          <a:effectLst/>
                          <a:latin typeface="Arial" panose="020B0604020202020204" pitchFamily="34" charset="0"/>
                          <a:cs typeface="Arial" panose="020B0604020202020204" pitchFamily="34" charset="0"/>
                        </a:rPr>
                        <a:t>Sito web  e materiale di comunicazione </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CNA, ANIMA, Legambiente</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extLst>
                  <a:ext uri="{0D108BD9-81ED-4DB2-BD59-A6C34878D82A}">
                    <a16:rowId xmlns:a16="http://schemas.microsoft.com/office/drawing/2014/main" val="2552002247"/>
                  </a:ext>
                </a:extLst>
              </a:tr>
              <a:tr h="309203">
                <a:tc>
                  <a:txBody>
                    <a:bodyPr/>
                    <a:lstStyle/>
                    <a:p>
                      <a:pPr marL="72000" algn="l" fontAlgn="t"/>
                      <a:r>
                        <a:rPr lang="it-IT" sz="900" b="1" u="none" strike="noStrike" dirty="0">
                          <a:effectLst/>
                          <a:latin typeface="Arial" panose="020B0604020202020204" pitchFamily="34" charset="0"/>
                          <a:cs typeface="Arial" panose="020B0604020202020204" pitchFamily="34" charset="0"/>
                        </a:rPr>
                        <a:t>Clienti</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vMerge="1">
                  <a:txBody>
                    <a:bodyPr/>
                    <a:lstStyle/>
                    <a:p>
                      <a:pPr algn="l" fontAlgn="t"/>
                      <a:r>
                        <a:rPr lang="it-IT" sz="800" u="none" strike="noStrike" dirty="0">
                          <a:effectLst/>
                          <a:latin typeface="Arial" panose="020B0604020202020204" pitchFamily="34" charset="0"/>
                          <a:cs typeface="Arial" panose="020B0604020202020204" pitchFamily="34" charset="0"/>
                        </a:rPr>
                        <a:t>Rapporto di Sostenibilità o altra documentazione per la rendicontazione non finanziaria o comunicazione istituzionale (es. sito web, brochure)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err="1">
                          <a:solidFill>
                            <a:srgbClr val="000000"/>
                          </a:solidFill>
                          <a:effectLst/>
                          <a:latin typeface="Arial" panose="020B0604020202020204" pitchFamily="34" charset="0"/>
                          <a:cs typeface="Arial" panose="020B0604020202020204" pitchFamily="34" charset="0"/>
                        </a:rPr>
                        <a:t>Mondelez</a:t>
                      </a:r>
                      <a:r>
                        <a:rPr lang="it-IT" sz="900" b="0" u="none" strike="noStrike" dirty="0">
                          <a:solidFill>
                            <a:srgbClr val="000000"/>
                          </a:solidFill>
                          <a:effectLst/>
                          <a:latin typeface="Arial" panose="020B0604020202020204" pitchFamily="34" charset="0"/>
                          <a:cs typeface="Arial" panose="020B0604020202020204" pitchFamily="34" charset="0"/>
                        </a:rPr>
                        <a:t>, Galbusera, La </a:t>
                      </a:r>
                      <a:r>
                        <a:rPr lang="it-IT" sz="900" b="0" u="none" strike="noStrike" dirty="0" err="1">
                          <a:solidFill>
                            <a:srgbClr val="000000"/>
                          </a:solidFill>
                          <a:effectLst/>
                          <a:latin typeface="Arial" panose="020B0604020202020204" pitchFamily="34" charset="0"/>
                          <a:cs typeface="Arial" panose="020B0604020202020204" pitchFamily="34" charset="0"/>
                        </a:rPr>
                        <a:t>fournee</a:t>
                      </a:r>
                      <a:r>
                        <a:rPr lang="it-IT" sz="900" b="0" u="none" strike="noStrike" dirty="0">
                          <a:solidFill>
                            <a:srgbClr val="000000"/>
                          </a:solidFill>
                          <a:effectLst/>
                          <a:latin typeface="Arial" panose="020B0604020202020204" pitchFamily="34" charset="0"/>
                          <a:cs typeface="Arial" panose="020B0604020202020204" pitchFamily="34" charset="0"/>
                        </a:rPr>
                        <a:t> </a:t>
                      </a:r>
                      <a:r>
                        <a:rPr lang="it-IT" sz="900" b="0" u="none" strike="noStrike" dirty="0" err="1">
                          <a:solidFill>
                            <a:srgbClr val="000000"/>
                          </a:solidFill>
                          <a:effectLst/>
                          <a:latin typeface="Arial" panose="020B0604020202020204" pitchFamily="34" charset="0"/>
                          <a:cs typeface="Arial" panose="020B0604020202020204" pitchFamily="34" charset="0"/>
                        </a:rPr>
                        <a:t>doree</a:t>
                      </a:r>
                      <a:r>
                        <a:rPr lang="it-IT" sz="900" b="0" u="none" strike="noStrike" dirty="0">
                          <a:solidFill>
                            <a:srgbClr val="000000"/>
                          </a:solidFill>
                          <a:effectLst/>
                          <a:latin typeface="Arial" panose="020B0604020202020204" pitchFamily="34" charset="0"/>
                          <a:cs typeface="Arial" panose="020B0604020202020204" pitchFamily="34" charset="0"/>
                        </a:rPr>
                        <a:t>, Bacardi, </a:t>
                      </a:r>
                      <a:r>
                        <a:rPr lang="it-IT" sz="900" b="0" u="none" strike="noStrike" dirty="0" err="1">
                          <a:solidFill>
                            <a:srgbClr val="000000"/>
                          </a:solidFill>
                          <a:effectLst/>
                          <a:latin typeface="Arial" panose="020B0604020202020204" pitchFamily="34" charset="0"/>
                          <a:cs typeface="Arial" panose="020B0604020202020204" pitchFamily="34" charset="0"/>
                        </a:rPr>
                        <a:t>Oropan</a:t>
                      </a:r>
                      <a:r>
                        <a:rPr lang="it-IT" sz="900" b="0" u="none" strike="noStrike" dirty="0">
                          <a:solidFill>
                            <a:srgbClr val="000000"/>
                          </a:solidFill>
                          <a:effectLst/>
                          <a:latin typeface="Arial" panose="020B0604020202020204" pitchFamily="34" charset="0"/>
                          <a:cs typeface="Arial" panose="020B0604020202020204" pitchFamily="34" charset="0"/>
                        </a:rPr>
                        <a:t>, Coca Cola, Heinz, Colussi, Tre Marie</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72000" algn="l" fontAlgn="t"/>
                      <a:r>
                        <a:rPr lang="it-IT" sz="900" b="1" u="none" strike="noStrike" dirty="0">
                          <a:solidFill>
                            <a:srgbClr val="000000"/>
                          </a:solidFill>
                          <a:effectLst/>
                          <a:latin typeface="Arial" panose="020B0604020202020204" pitchFamily="34" charset="0"/>
                          <a:cs typeface="Arial" panose="020B0604020202020204" pitchFamily="34" charset="0"/>
                        </a:rPr>
                        <a:t>Media e stampa</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Sito web e materiale di comunicazione</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International </a:t>
                      </a:r>
                      <a:r>
                        <a:rPr lang="it-IT" sz="900" b="0" u="none" strike="noStrike" dirty="0" err="1">
                          <a:solidFill>
                            <a:srgbClr val="000000"/>
                          </a:solidFill>
                          <a:effectLst/>
                          <a:latin typeface="Arial" panose="020B0604020202020204" pitchFamily="34" charset="0"/>
                          <a:cs typeface="Arial" panose="020B0604020202020204" pitchFamily="34" charset="0"/>
                        </a:rPr>
                        <a:t>Confectionery</a:t>
                      </a:r>
                      <a:r>
                        <a:rPr lang="it-IT" sz="900" b="0" u="none" strike="noStrike" dirty="0">
                          <a:solidFill>
                            <a:srgbClr val="000000"/>
                          </a:solidFill>
                          <a:effectLst/>
                          <a:latin typeface="Arial" panose="020B0604020202020204" pitchFamily="34" charset="0"/>
                          <a:cs typeface="Arial" panose="020B0604020202020204" pitchFamily="34" charset="0"/>
                        </a:rPr>
                        <a:t>, Linkedin, </a:t>
                      </a:r>
                      <a:r>
                        <a:rPr lang="it-IT" sz="900" b="0" u="none" strike="noStrike" dirty="0" err="1">
                          <a:solidFill>
                            <a:srgbClr val="000000"/>
                          </a:solidFill>
                          <a:effectLst/>
                          <a:latin typeface="Arial" panose="020B0604020202020204" pitchFamily="34" charset="0"/>
                          <a:cs typeface="Arial" panose="020B0604020202020204" pitchFamily="34" charset="0"/>
                        </a:rPr>
                        <a:t>Interpack</a:t>
                      </a:r>
                      <a:r>
                        <a:rPr lang="it-IT" sz="900" b="0" u="none" strike="noStrike" dirty="0">
                          <a:solidFill>
                            <a:srgbClr val="000000"/>
                          </a:solidFill>
                          <a:effectLst/>
                          <a:latin typeface="Arial" panose="020B0604020202020204" pitchFamily="34" charset="0"/>
                          <a:cs typeface="Arial" panose="020B0604020202020204" pitchFamily="34" charset="0"/>
                        </a:rPr>
                        <a:t>, IBA, Ipack-Ima</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extLst>
                  <a:ext uri="{0D108BD9-81ED-4DB2-BD59-A6C34878D82A}">
                    <a16:rowId xmlns:a16="http://schemas.microsoft.com/office/drawing/2014/main" val="3852235373"/>
                  </a:ext>
                </a:extLst>
              </a:tr>
              <a:tr h="309203">
                <a:tc>
                  <a:txBody>
                    <a:bodyPr/>
                    <a:lstStyle/>
                    <a:p>
                      <a:pPr marL="72000" algn="l" fontAlgn="t"/>
                      <a:r>
                        <a:rPr lang="it-IT" sz="900" b="1" u="none" strike="noStrike" dirty="0">
                          <a:effectLst/>
                          <a:highlight>
                            <a:srgbClr val="FFFFFF"/>
                          </a:highlight>
                          <a:latin typeface="Arial" panose="020B0604020202020204" pitchFamily="34" charset="0"/>
                          <a:cs typeface="Arial" panose="020B0604020202020204" pitchFamily="34" charset="0"/>
                        </a:rPr>
                        <a:t>Finanziatori</a:t>
                      </a:r>
                      <a:endParaRPr lang="it-IT" sz="9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txBody>
                  <a:tcPr marL="575" marR="575" marT="575" marB="0"/>
                </a:tc>
                <a:tc vMerge="1">
                  <a:txBody>
                    <a:bodyPr/>
                    <a:lstStyle/>
                    <a:p>
                      <a:pPr algn="l" fontAlgn="t"/>
                      <a:r>
                        <a:rPr lang="it-IT" sz="800" u="none" strike="noStrike" dirty="0">
                          <a:effectLst/>
                          <a:latin typeface="Arial" panose="020B0604020202020204" pitchFamily="34" charset="0"/>
                          <a:cs typeface="Arial" panose="020B0604020202020204" pitchFamily="34" charset="0"/>
                        </a:rPr>
                        <a:t>Rapporto di Sostenibilità o altra documentazione per la rendicontazione non finanziaria o comunicazione istituzionale (es. sito web, brochure)</a:t>
                      </a:r>
                      <a:endParaRPr lang="it-IT" sz="8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BNL, Credit Agricole, Intesa Sanpaolo, Unicredit</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72000" algn="l" fontAlgn="t"/>
                      <a:r>
                        <a:rPr lang="it-IT" sz="900" b="1" u="none" strike="noStrike" dirty="0">
                          <a:solidFill>
                            <a:srgbClr val="000000"/>
                          </a:solidFill>
                          <a:effectLst/>
                          <a:highlight>
                            <a:srgbClr val="FFFFFF"/>
                          </a:highlight>
                          <a:latin typeface="Arial" panose="020B0604020202020204" pitchFamily="34" charset="0"/>
                          <a:cs typeface="Arial" panose="020B0604020202020204" pitchFamily="34" charset="0"/>
                        </a:rPr>
                        <a:t>Istituti finanziari</a:t>
                      </a:r>
                      <a:endParaRPr lang="it-IT" sz="900" b="1" i="0" u="none" strike="noStrike" dirty="0">
                        <a:solidFill>
                          <a:srgbClr val="000000"/>
                        </a:solidFill>
                        <a:effectLst/>
                        <a:highlight>
                          <a:srgbClr val="FFFFFF"/>
                        </a:highlight>
                        <a:latin typeface="Arial" panose="020B0604020202020204" pitchFamily="34" charset="0"/>
                        <a:cs typeface="Arial" panose="020B0604020202020204" pitchFamily="34" charset="0"/>
                      </a:endParaRPr>
                    </a:p>
                  </a:txBody>
                  <a:tcPr marL="575" marR="575" marT="575" marB="0"/>
                </a:tc>
                <a:tc rowSpan="2">
                  <a:txBody>
                    <a:bodyPr/>
                    <a:lstStyle/>
                    <a:p>
                      <a:pPr algn="l" fontAlgn="t"/>
                      <a:r>
                        <a:rPr lang="it-IT" sz="900" u="none" strike="noStrike" dirty="0">
                          <a:effectLst/>
                          <a:latin typeface="Arial" panose="020B0604020202020204" pitchFamily="34" charset="0"/>
                          <a:cs typeface="Arial" panose="020B0604020202020204" pitchFamily="34" charset="0"/>
                        </a:rPr>
                        <a:t>Rapporto di Sostenibilità o altra documentazione per la rendicontazione non finanziaria o comunicazione istituzionale (es. sito web, brochure)</a:t>
                      </a:r>
                    </a:p>
                    <a:p>
                      <a:pPr algn="l"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nchor="ctr"/>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Azimut</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extLst>
                  <a:ext uri="{0D108BD9-81ED-4DB2-BD59-A6C34878D82A}">
                    <a16:rowId xmlns:a16="http://schemas.microsoft.com/office/drawing/2014/main" val="3905116389"/>
                  </a:ext>
                </a:extLst>
              </a:tr>
              <a:tr h="466364">
                <a:tc>
                  <a:txBody>
                    <a:bodyPr/>
                    <a:lstStyle/>
                    <a:p>
                      <a:pPr marL="72000" algn="l" fontAlgn="t"/>
                      <a:r>
                        <a:rPr lang="it-IT" sz="900" b="1" u="none" strike="noStrike" dirty="0">
                          <a:solidFill>
                            <a:srgbClr val="000000"/>
                          </a:solidFill>
                          <a:effectLst/>
                          <a:latin typeface="Arial" panose="020B0604020202020204" pitchFamily="34" charset="0"/>
                          <a:cs typeface="Arial" panose="020B0604020202020204" pitchFamily="34" charset="0"/>
                        </a:rPr>
                        <a:t>Società e comunità locali</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800" u="none" strike="noStrike" dirty="0">
                          <a:effectLst/>
                          <a:latin typeface="Arial" panose="020B0604020202020204" pitchFamily="34" charset="0"/>
                          <a:cs typeface="Arial" panose="020B0604020202020204" pitchFamily="34" charset="0"/>
                        </a:rPr>
                        <a:t>Rapporto di Sostenibilità o altra documentazione per la rendicontazione non finanziaria o comunicazione istituzionale (es. sito web, brochure, notizie)</a:t>
                      </a:r>
                      <a:endParaRPr lang="it-IT" sz="800" b="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err="1">
                          <a:solidFill>
                            <a:srgbClr val="000000"/>
                          </a:solidFill>
                          <a:effectLst/>
                          <a:latin typeface="Arial" panose="020B0604020202020204" pitchFamily="34" charset="0"/>
                          <a:cs typeface="Arial" panose="020B0604020202020204" pitchFamily="34" charset="0"/>
                        </a:rPr>
                        <a:t>Altremani</a:t>
                      </a:r>
                      <a:r>
                        <a:rPr lang="it-IT" sz="900" b="0" u="none" strike="noStrike" dirty="0">
                          <a:solidFill>
                            <a:srgbClr val="000000"/>
                          </a:solidFill>
                          <a:effectLst/>
                          <a:latin typeface="Arial" panose="020B0604020202020204" pitchFamily="34" charset="0"/>
                          <a:cs typeface="Arial" panose="020B0604020202020204" pitchFamily="34" charset="0"/>
                        </a:rPr>
                        <a:t> </a:t>
                      </a:r>
                      <a:r>
                        <a:rPr lang="it-IT" sz="900" b="0" u="none" strike="noStrike" dirty="0" err="1">
                          <a:solidFill>
                            <a:srgbClr val="000000"/>
                          </a:solidFill>
                          <a:effectLst/>
                          <a:latin typeface="Arial" panose="020B0604020202020204" pitchFamily="34" charset="0"/>
                          <a:cs typeface="Arial" panose="020B0604020202020204" pitchFamily="34" charset="0"/>
                        </a:rPr>
                        <a:t>Imp</a:t>
                      </a:r>
                      <a:r>
                        <a:rPr lang="it-IT" sz="900" b="0" u="none" strike="noStrike" dirty="0">
                          <a:solidFill>
                            <a:srgbClr val="000000"/>
                          </a:solidFill>
                          <a:effectLst/>
                          <a:latin typeface="Arial" panose="020B0604020202020204" pitchFamily="34" charset="0"/>
                          <a:cs typeface="Arial" panose="020B0604020202020204" pitchFamily="34" charset="0"/>
                        </a:rPr>
                        <a:t>. </a:t>
                      </a:r>
                      <a:r>
                        <a:rPr lang="it-IT" sz="900" b="0" u="none" strike="noStrike" dirty="0" err="1">
                          <a:solidFill>
                            <a:srgbClr val="000000"/>
                          </a:solidFill>
                          <a:effectLst/>
                          <a:latin typeface="Arial" panose="020B0604020202020204" pitchFamily="34" charset="0"/>
                          <a:cs typeface="Arial" panose="020B0604020202020204" pitchFamily="34" charset="0"/>
                        </a:rPr>
                        <a:t>Soc</a:t>
                      </a:r>
                      <a:r>
                        <a:rPr lang="it-IT" sz="900" b="0" u="none" strike="noStrike" dirty="0">
                          <a:solidFill>
                            <a:srgbClr val="000000"/>
                          </a:solidFill>
                          <a:effectLst/>
                          <a:latin typeface="Arial" panose="020B0604020202020204" pitchFamily="34" charset="0"/>
                          <a:cs typeface="Arial" panose="020B0604020202020204" pitchFamily="34" charset="0"/>
                        </a:rPr>
                        <a:t>/</a:t>
                      </a:r>
                      <a:r>
                        <a:rPr lang="it-IT" sz="900" b="0" u="none" strike="noStrike" dirty="0" err="1">
                          <a:solidFill>
                            <a:srgbClr val="000000"/>
                          </a:solidFill>
                          <a:effectLst/>
                          <a:latin typeface="Arial" panose="020B0604020202020204" pitchFamily="34" charset="0"/>
                          <a:cs typeface="Arial" panose="020B0604020202020204" pitchFamily="34" charset="0"/>
                        </a:rPr>
                        <a:t>Techne</a:t>
                      </a:r>
                      <a:r>
                        <a:rPr lang="it-IT" sz="900" b="0" u="none" strike="noStrike" dirty="0">
                          <a:solidFill>
                            <a:srgbClr val="000000"/>
                          </a:solidFill>
                          <a:effectLst/>
                          <a:latin typeface="Arial" panose="020B0604020202020204" pitchFamily="34" charset="0"/>
                          <a:cs typeface="Arial" panose="020B0604020202020204" pitchFamily="34" charset="0"/>
                        </a:rPr>
                        <a:t>, </a:t>
                      </a:r>
                      <a:r>
                        <a:rPr lang="it-IT" sz="900" b="0" u="none" strike="noStrike" dirty="0" err="1">
                          <a:solidFill>
                            <a:srgbClr val="000000"/>
                          </a:solidFill>
                          <a:effectLst/>
                          <a:latin typeface="Arial" panose="020B0604020202020204" pitchFamily="34" charset="0"/>
                          <a:cs typeface="Arial" panose="020B0604020202020204" pitchFamily="34" charset="0"/>
                        </a:rPr>
                        <a:t>Enfap</a:t>
                      </a:r>
                      <a:r>
                        <a:rPr lang="it-IT" sz="900" b="0" u="none" strike="noStrike" dirty="0">
                          <a:solidFill>
                            <a:srgbClr val="000000"/>
                          </a:solidFill>
                          <a:effectLst/>
                          <a:latin typeface="Arial" panose="020B0604020202020204" pitchFamily="34" charset="0"/>
                          <a:cs typeface="Arial" panose="020B0604020202020204" pitchFamily="34" charset="0"/>
                        </a:rPr>
                        <a:t>, ITI, </a:t>
                      </a:r>
                      <a:r>
                        <a:rPr lang="it-IT" sz="900" b="0" u="none" strike="noStrike" dirty="0" err="1">
                          <a:solidFill>
                            <a:srgbClr val="000000"/>
                          </a:solidFill>
                          <a:effectLst/>
                          <a:latin typeface="Arial" panose="020B0604020202020204" pitchFamily="34" charset="0"/>
                          <a:cs typeface="Arial" panose="020B0604020202020204" pitchFamily="34" charset="0"/>
                        </a:rPr>
                        <a:t>CavaRei</a:t>
                      </a:r>
                      <a:r>
                        <a:rPr lang="it-IT" sz="900" b="0" u="none" strike="noStrike" dirty="0">
                          <a:solidFill>
                            <a:srgbClr val="000000"/>
                          </a:solidFill>
                          <a:effectLst/>
                          <a:latin typeface="Arial" panose="020B0604020202020204" pitchFamily="34" charset="0"/>
                          <a:cs typeface="Arial" panose="020B0604020202020204" pitchFamily="34" charset="0"/>
                        </a:rPr>
                        <a:t>, Consorzio Solidarietà Sociale, Il Resto del Carlino Forlì</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marL="72000" marR="0" lvl="0" indent="0" algn="l" defTabSz="914400" rtl="0" eaLnBrk="1" fontAlgn="t" latinLnBrk="0" hangingPunct="1">
                        <a:lnSpc>
                          <a:spcPct val="100000"/>
                        </a:lnSpc>
                        <a:spcBef>
                          <a:spcPts val="0"/>
                        </a:spcBef>
                        <a:spcAft>
                          <a:spcPts val="0"/>
                        </a:spcAft>
                        <a:buClrTx/>
                        <a:buSzTx/>
                        <a:buFontTx/>
                        <a:buNone/>
                        <a:tabLst/>
                        <a:defRPr/>
                      </a:pPr>
                      <a:endParaRPr lang="it-IT" sz="900" b="1" u="none" strike="noStrike" dirty="0">
                        <a:solidFill>
                          <a:srgbClr val="000000"/>
                        </a:solidFill>
                        <a:effectLst/>
                        <a:latin typeface="Arial" panose="020B0604020202020204" pitchFamily="34" charset="0"/>
                        <a:cs typeface="Arial" panose="020B0604020202020204" pitchFamily="34" charset="0"/>
                      </a:endParaRPr>
                    </a:p>
                    <a:p>
                      <a:pPr marL="72000" algn="l" fontAlgn="t"/>
                      <a:r>
                        <a:rPr lang="it-IT" sz="900" b="1" u="none" strike="noStrike" dirty="0">
                          <a:solidFill>
                            <a:srgbClr val="000000"/>
                          </a:solidFill>
                          <a:effectLst/>
                          <a:latin typeface="Arial" panose="020B0604020202020204" pitchFamily="34" charset="0"/>
                          <a:cs typeface="Arial" panose="020B0604020202020204" pitchFamily="34" charset="0"/>
                        </a:rPr>
                        <a:t>Competitor</a:t>
                      </a:r>
                      <a:endParaRPr lang="it-IT" sz="900" b="1"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vMerge="1">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it-IT" sz="900" u="none" strike="noStrike" dirty="0">
                          <a:effectLst/>
                          <a:latin typeface="Arial" panose="020B0604020202020204" pitchFamily="34" charset="0"/>
                          <a:cs typeface="Arial" panose="020B0604020202020204" pitchFamily="34" charset="0"/>
                        </a:rPr>
                        <a:t>Rapporto di Sostenibilità o altra documentazione per la rendicontazione non finanziaria o comunicazione istituzionale (es. sito web, brochure)</a:t>
                      </a:r>
                      <a:endParaRPr lang="it-IT" sz="900" b="0" i="0" u="none" strike="noStrike" dirty="0">
                        <a:solidFill>
                          <a:srgbClr val="000000"/>
                        </a:solidFill>
                        <a:effectLst/>
                        <a:latin typeface="Arial" panose="020B0604020202020204" pitchFamily="34" charset="0"/>
                        <a:cs typeface="Arial" panose="020B0604020202020204" pitchFamily="34" charset="0"/>
                      </a:endParaRPr>
                    </a:p>
                    <a:p>
                      <a:pPr algn="l" fontAlgn="t"/>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tc>
                  <a:txBody>
                    <a:bodyPr/>
                    <a:lstStyle/>
                    <a:p>
                      <a:pPr algn="l" fontAlgn="t"/>
                      <a:r>
                        <a:rPr lang="it-IT" sz="900" b="0" u="none" strike="noStrike" dirty="0">
                          <a:solidFill>
                            <a:srgbClr val="000000"/>
                          </a:solidFill>
                          <a:effectLst/>
                          <a:latin typeface="Arial" panose="020B0604020202020204" pitchFamily="34" charset="0"/>
                          <a:cs typeface="Arial" panose="020B0604020202020204" pitchFamily="34" charset="0"/>
                        </a:rPr>
                        <a:t>Zeppelin, </a:t>
                      </a:r>
                      <a:r>
                        <a:rPr lang="it-IT" sz="900" b="0" u="none" strike="noStrike" dirty="0" err="1">
                          <a:solidFill>
                            <a:srgbClr val="000000"/>
                          </a:solidFill>
                          <a:effectLst/>
                          <a:latin typeface="Arial" panose="020B0604020202020204" pitchFamily="34" charset="0"/>
                          <a:cs typeface="Arial" panose="020B0604020202020204" pitchFamily="34" charset="0"/>
                        </a:rPr>
                        <a:t>Spiromatic</a:t>
                      </a:r>
                      <a:r>
                        <a:rPr lang="it-IT" sz="900" b="0" u="none" strike="noStrike" dirty="0">
                          <a:solidFill>
                            <a:srgbClr val="000000"/>
                          </a:solidFill>
                          <a:effectLst/>
                          <a:latin typeface="Arial" panose="020B0604020202020204" pitchFamily="34" charset="0"/>
                          <a:cs typeface="Arial" panose="020B0604020202020204" pitchFamily="34" charset="0"/>
                        </a:rPr>
                        <a:t>, Penta, HB </a:t>
                      </a:r>
                      <a:r>
                        <a:rPr lang="it-IT" sz="900" b="0" u="none" strike="noStrike" dirty="0" err="1">
                          <a:solidFill>
                            <a:srgbClr val="000000"/>
                          </a:solidFill>
                          <a:effectLst/>
                          <a:latin typeface="Arial" panose="020B0604020202020204" pitchFamily="34" charset="0"/>
                          <a:cs typeface="Arial" panose="020B0604020202020204" pitchFamily="34" charset="0"/>
                        </a:rPr>
                        <a:t>Technic</a:t>
                      </a:r>
                      <a:endParaRPr lang="it-IT" sz="900" b="0" i="0" u="none" strike="noStrike" dirty="0">
                        <a:solidFill>
                          <a:srgbClr val="000000"/>
                        </a:solidFill>
                        <a:effectLst/>
                        <a:latin typeface="Arial" panose="020B0604020202020204" pitchFamily="34" charset="0"/>
                        <a:cs typeface="Arial" panose="020B0604020202020204" pitchFamily="34" charset="0"/>
                      </a:endParaRPr>
                    </a:p>
                  </a:txBody>
                  <a:tcPr marL="575" marR="575" marT="575" marB="0"/>
                </a:tc>
                <a:extLst>
                  <a:ext uri="{0D108BD9-81ED-4DB2-BD59-A6C34878D82A}">
                    <a16:rowId xmlns:a16="http://schemas.microsoft.com/office/drawing/2014/main" val="2619821962"/>
                  </a:ext>
                </a:extLst>
              </a:tr>
            </a:tbl>
          </a:graphicData>
        </a:graphic>
      </p:graphicFrame>
    </p:spTree>
    <p:extLst>
      <p:ext uri="{BB962C8B-B14F-4D97-AF65-F5344CB8AC3E}">
        <p14:creationId xmlns:p14="http://schemas.microsoft.com/office/powerpoint/2010/main" val="1225037643"/>
      </p:ext>
    </p:extLst>
  </p:cSld>
  <p:clrMapOvr>
    <a:masterClrMapping/>
  </p:clrMapOvr>
</p:sld>
</file>

<file path=ppt/theme/theme1.xml><?xml version="1.0" encoding="utf-8"?>
<a:theme xmlns:a="http://schemas.openxmlformats.org/drawingml/2006/main" name="Contacts">
  <a:themeElements>
    <a:clrScheme name="Custom 1">
      <a:dk1>
        <a:srgbClr val="2C2C2C"/>
      </a:dk1>
      <a:lt1>
        <a:srgbClr val="FFFFFF"/>
      </a:lt1>
      <a:dk2>
        <a:srgbClr val="595959"/>
      </a:dk2>
      <a:lt2>
        <a:srgbClr val="F2F2F2"/>
      </a:lt2>
      <a:accent1>
        <a:srgbClr val="EC7623"/>
      </a:accent1>
      <a:accent2>
        <a:srgbClr val="82173A"/>
      </a:accent2>
      <a:accent3>
        <a:srgbClr val="F9461A"/>
      </a:accent3>
      <a:accent4>
        <a:srgbClr val="C9E9ED"/>
      </a:accent4>
      <a:accent5>
        <a:srgbClr val="047C74"/>
      </a:accent5>
      <a:accent6>
        <a:srgbClr val="00A19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2" id="{7A7F1818-2D87-4EC7-8A1B-087AEAEEDE16}" vid="{ED248C1E-8FB8-4D65-BC51-9C296BE3AEE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Modello presentazione Studio Fieschi IT Rev01</Template>
  <TotalTime>0</TotalTime>
  <Words>2142</Words>
  <Application>Microsoft Office PowerPoint</Application>
  <PresentationFormat>Widescreen</PresentationFormat>
  <Paragraphs>222</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Courier New</vt:lpstr>
      <vt:lpstr>Futura Std Light</vt:lpstr>
      <vt:lpstr>Futura Std Medium</vt:lpstr>
      <vt:lpstr>Symbol</vt:lpstr>
      <vt:lpstr>Contacts</vt:lpstr>
      <vt:lpstr>La matrice di materialità di CEPI SpA</vt:lpstr>
      <vt:lpstr>Indice dei contenuti</vt:lpstr>
      <vt:lpstr>Quadro di riferimento e obiettivo</vt:lpstr>
      <vt:lpstr>Presentazione standard di PowerPoint</vt:lpstr>
      <vt:lpstr>La materialità</vt:lpstr>
      <vt:lpstr>L’analisi di materialità di CEPI SpA</vt:lpstr>
      <vt:lpstr>L’analisi di materialità di CEPI SpA</vt:lpstr>
      <vt:lpstr>L’analisi di materialità di CEPI SpA </vt:lpstr>
      <vt:lpstr>L’analisi di materialità di CEPI SpA</vt:lpstr>
      <vt:lpstr>L’analisi di materialità di CEPI SpA</vt:lpstr>
      <vt:lpstr>L’analisi di materialità di CEPI SpA</vt:lpstr>
      <vt:lpstr>L’analisi di materialità di CEPI SpA</vt:lpstr>
      <vt:lpstr>Suggerimenti per sviluppi futuri </vt:lpstr>
      <vt:lpstr>Allegati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Studio Fieschi</dc:creator>
  <cp:lastModifiedBy>Stefania Montalti</cp:lastModifiedBy>
  <cp:revision>132</cp:revision>
  <dcterms:created xsi:type="dcterms:W3CDTF">2022-03-10T08:19:34Z</dcterms:created>
  <dcterms:modified xsi:type="dcterms:W3CDTF">2023-04-21T13:24:45Z</dcterms:modified>
</cp:coreProperties>
</file>